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81" r:id="rId6"/>
  </p:sldMasterIdLst>
  <p:notesMasterIdLst>
    <p:notesMasterId r:id="rId48"/>
  </p:notesMasterIdLst>
  <p:handoutMasterIdLst>
    <p:handoutMasterId r:id="rId49"/>
  </p:handoutMasterIdLst>
  <p:sldIdLst>
    <p:sldId id="256" r:id="rId7"/>
    <p:sldId id="257" r:id="rId8"/>
    <p:sldId id="263" r:id="rId9"/>
    <p:sldId id="264" r:id="rId10"/>
    <p:sldId id="266" r:id="rId11"/>
    <p:sldId id="268" r:id="rId12"/>
    <p:sldId id="267" r:id="rId13"/>
    <p:sldId id="325" r:id="rId14"/>
    <p:sldId id="326" r:id="rId15"/>
    <p:sldId id="327" r:id="rId16"/>
    <p:sldId id="328" r:id="rId17"/>
    <p:sldId id="278" r:id="rId18"/>
    <p:sldId id="331" r:id="rId19"/>
    <p:sldId id="332" r:id="rId20"/>
    <p:sldId id="333" r:id="rId21"/>
    <p:sldId id="334" r:id="rId22"/>
    <p:sldId id="335" r:id="rId23"/>
    <p:sldId id="336" r:id="rId24"/>
    <p:sldId id="338" r:id="rId25"/>
    <p:sldId id="337" r:id="rId26"/>
    <p:sldId id="339" r:id="rId27"/>
    <p:sldId id="340" r:id="rId28"/>
    <p:sldId id="341" r:id="rId29"/>
    <p:sldId id="342" r:id="rId30"/>
    <p:sldId id="343" r:id="rId31"/>
    <p:sldId id="345" r:id="rId32"/>
    <p:sldId id="346" r:id="rId33"/>
    <p:sldId id="347" r:id="rId34"/>
    <p:sldId id="295" r:id="rId35"/>
    <p:sldId id="296" r:id="rId36"/>
    <p:sldId id="297" r:id="rId37"/>
    <p:sldId id="298" r:id="rId38"/>
    <p:sldId id="299" r:id="rId39"/>
    <p:sldId id="300" r:id="rId40"/>
    <p:sldId id="312" r:id="rId41"/>
    <p:sldId id="313" r:id="rId42"/>
    <p:sldId id="315" r:id="rId43"/>
    <p:sldId id="319" r:id="rId44"/>
    <p:sldId id="320" r:id="rId45"/>
    <p:sldId id="348" r:id="rId46"/>
    <p:sldId id="349" r:id="rId47"/>
  </p:sldIdLst>
  <p:sldSz cx="9144000" cy="6858000" type="screen4x3"/>
  <p:notesSz cx="7053263"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A73"/>
    <a:srgbClr val="3333FF"/>
    <a:srgbClr val="000000"/>
    <a:srgbClr val="F0EEE1"/>
    <a:srgbClr val="0B7A69"/>
    <a:srgbClr val="F7E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97" autoAdjust="0"/>
    <p:restoredTop sz="94624" autoAdjust="0"/>
  </p:normalViewPr>
  <p:slideViewPr>
    <p:cSldViewPr snapToGrid="0">
      <p:cViewPr>
        <p:scale>
          <a:sx n="66" d="100"/>
          <a:sy n="66" d="100"/>
        </p:scale>
        <p:origin x="-1440" y="-84"/>
      </p:cViewPr>
      <p:guideLst>
        <p:guide orient="horz" pos="2160"/>
        <p:guide pos="2880"/>
      </p:guideLst>
    </p:cSldViewPr>
  </p:slideViewPr>
  <p:notesTextViewPr>
    <p:cViewPr>
      <p:scale>
        <a:sx n="1" d="1"/>
        <a:sy n="1" d="1"/>
      </p:scale>
      <p:origin x="0" y="0"/>
    </p:cViewPr>
  </p:notesTextViewPr>
  <p:sorterViewPr>
    <p:cViewPr>
      <p:scale>
        <a:sx n="66" d="100"/>
        <a:sy n="66" d="100"/>
      </p:scale>
      <p:origin x="0" y="263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630FC7-E215-3C41-91E5-25981E3EBCE6}"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1C5DBBD1-DFF9-124A-8CB7-BFF7E602C673}">
      <dgm:prSet phldrT="[Text]"/>
      <dgm:spPr>
        <a:solidFill>
          <a:schemeClr val="accent6">
            <a:lumMod val="50000"/>
          </a:schemeClr>
        </a:solidFill>
      </dgm:spPr>
      <dgm:t>
        <a:bodyPr anchor="t"/>
        <a:lstStyle/>
        <a:p>
          <a:r>
            <a:rPr lang="en-US" dirty="0" smtClean="0">
              <a:solidFill>
                <a:schemeClr val="bg1"/>
              </a:solidFill>
              <a:latin typeface="Impact"/>
              <a:cs typeface="Impact"/>
            </a:rPr>
            <a:t>61</a:t>
          </a:r>
          <a:endParaRPr lang="en-US" dirty="0">
            <a:solidFill>
              <a:schemeClr val="bg1"/>
            </a:solidFill>
            <a:latin typeface="Impact"/>
            <a:cs typeface="Impact"/>
          </a:endParaRPr>
        </a:p>
      </dgm:t>
    </dgm:pt>
    <dgm:pt modelId="{36142665-D596-314E-A092-5CDF02B4ACBB}" type="parTrans" cxnId="{9753948A-63CB-054A-93D2-EB0A7930E5E7}">
      <dgm:prSet/>
      <dgm:spPr>
        <a:ln w="127000" cap="flat" cmpd="sng" algn="ctr">
          <a:solidFill>
            <a:schemeClr val="tx1"/>
          </a:solidFill>
          <a:prstDash val="solid"/>
          <a:round/>
          <a:headEnd type="none" w="med" len="med"/>
          <a:tailEnd type="none" w="med" len="med"/>
        </a:ln>
      </dgm:spPr>
      <dgm:t>
        <a:bodyPr/>
        <a:lstStyle/>
        <a:p>
          <a:endParaRPr lang="en-US"/>
        </a:p>
      </dgm:t>
    </dgm:pt>
    <dgm:pt modelId="{60442503-7115-F54E-9454-DF72A57B243C}" type="sibTrans" cxnId="{9753948A-63CB-054A-93D2-EB0A7930E5E7}">
      <dgm:prSet/>
      <dgm:spPr/>
      <dgm:t>
        <a:bodyPr/>
        <a:lstStyle/>
        <a:p>
          <a:endParaRPr lang="en-US"/>
        </a:p>
      </dgm:t>
    </dgm:pt>
    <dgm:pt modelId="{8A4E2062-0715-204C-B15D-ECFDAF8EE319}">
      <dgm:prSet phldrT="[Text]" custT="1"/>
      <dgm:spPr/>
      <dgm:t>
        <a:bodyPr/>
        <a:lstStyle/>
        <a:p>
          <a:r>
            <a:rPr lang="en-US" sz="2400" dirty="0" smtClean="0">
              <a:latin typeface="Impact"/>
              <a:cs typeface="Impact"/>
            </a:rPr>
            <a:t>TIDAK BERPENDUDUK</a:t>
          </a:r>
          <a:endParaRPr lang="en-US" sz="2400" dirty="0">
            <a:latin typeface="Impact"/>
            <a:cs typeface="Impact"/>
          </a:endParaRPr>
        </a:p>
      </dgm:t>
    </dgm:pt>
    <dgm:pt modelId="{95D02E1E-4AE5-2F42-A80E-C64514148E96}" type="parTrans" cxnId="{D90E8001-6561-554D-8607-910EE5DEB8A5}">
      <dgm:prSet/>
      <dgm:spPr/>
      <dgm:t>
        <a:bodyPr/>
        <a:lstStyle/>
        <a:p>
          <a:endParaRPr lang="en-US"/>
        </a:p>
      </dgm:t>
    </dgm:pt>
    <dgm:pt modelId="{20EF598C-73EB-3444-BA88-B2181D20FF15}" type="sibTrans" cxnId="{D90E8001-6561-554D-8607-910EE5DEB8A5}">
      <dgm:prSet/>
      <dgm:spPr/>
      <dgm:t>
        <a:bodyPr/>
        <a:lstStyle/>
        <a:p>
          <a:endParaRPr lang="en-US"/>
        </a:p>
      </dgm:t>
    </dgm:pt>
    <dgm:pt modelId="{852F9220-E4D4-8640-9298-E5D003E5D5A0}">
      <dgm:prSet phldrT="[Text]"/>
      <dgm:spPr>
        <a:solidFill>
          <a:srgbClr val="FF0000"/>
        </a:solidFill>
      </dgm:spPr>
      <dgm:t>
        <a:bodyPr/>
        <a:lstStyle/>
        <a:p>
          <a:r>
            <a:rPr lang="en-US" dirty="0" smtClean="0">
              <a:solidFill>
                <a:schemeClr val="bg1"/>
              </a:solidFill>
              <a:latin typeface="Impact"/>
              <a:cs typeface="Impact"/>
            </a:rPr>
            <a:t>31</a:t>
          </a:r>
          <a:endParaRPr lang="en-US" dirty="0">
            <a:solidFill>
              <a:schemeClr val="bg1"/>
            </a:solidFill>
            <a:latin typeface="Impact"/>
            <a:cs typeface="Impact"/>
          </a:endParaRPr>
        </a:p>
      </dgm:t>
    </dgm:pt>
    <dgm:pt modelId="{5A820D5F-0F30-0945-A1C3-D0D7CAD39173}" type="parTrans" cxnId="{07D2920A-370A-9A40-B59E-B7362B77D523}">
      <dgm:prSet/>
      <dgm:spPr>
        <a:ln w="127000" cap="flat" cmpd="sng" algn="ctr">
          <a:solidFill>
            <a:schemeClr val="tx1"/>
          </a:solidFill>
          <a:prstDash val="solid"/>
          <a:round/>
          <a:headEnd type="none" w="med" len="med"/>
          <a:tailEnd type="none" w="med" len="med"/>
        </a:ln>
      </dgm:spPr>
      <dgm:t>
        <a:bodyPr/>
        <a:lstStyle/>
        <a:p>
          <a:endParaRPr lang="en-US"/>
        </a:p>
      </dgm:t>
    </dgm:pt>
    <dgm:pt modelId="{B8410B0A-12C8-644A-8CF2-4F5A8F73AF35}" type="sibTrans" cxnId="{07D2920A-370A-9A40-B59E-B7362B77D523}">
      <dgm:prSet/>
      <dgm:spPr/>
      <dgm:t>
        <a:bodyPr/>
        <a:lstStyle/>
        <a:p>
          <a:endParaRPr lang="en-US"/>
        </a:p>
      </dgm:t>
    </dgm:pt>
    <dgm:pt modelId="{FC50EBD3-E87D-0145-9206-91819CC3814B}">
      <dgm:prSet phldrT="[Text]"/>
      <dgm:spPr/>
      <dgm:t>
        <a:bodyPr/>
        <a:lstStyle/>
        <a:p>
          <a:r>
            <a:rPr lang="en-US" dirty="0" smtClean="0">
              <a:latin typeface="Impact"/>
              <a:cs typeface="Impact"/>
            </a:rPr>
            <a:t>BERPENDUDUK</a:t>
          </a:r>
          <a:endParaRPr lang="en-US" dirty="0">
            <a:latin typeface="Impact"/>
            <a:cs typeface="Impact"/>
          </a:endParaRPr>
        </a:p>
      </dgm:t>
    </dgm:pt>
    <dgm:pt modelId="{7B2D3DFF-5F9B-7E4C-992A-243C88F01589}" type="parTrans" cxnId="{5A625A1F-A99A-044A-8215-EACA00192270}">
      <dgm:prSet/>
      <dgm:spPr/>
      <dgm:t>
        <a:bodyPr/>
        <a:lstStyle/>
        <a:p>
          <a:endParaRPr lang="en-US"/>
        </a:p>
      </dgm:t>
    </dgm:pt>
    <dgm:pt modelId="{23BEC4F0-BBAF-4A46-A31E-135F8181BB4D}" type="sibTrans" cxnId="{5A625A1F-A99A-044A-8215-EACA00192270}">
      <dgm:prSet/>
      <dgm:spPr/>
      <dgm:t>
        <a:bodyPr/>
        <a:lstStyle/>
        <a:p>
          <a:endParaRPr lang="en-US"/>
        </a:p>
      </dgm:t>
    </dgm:pt>
    <dgm:pt modelId="{125A8396-9E67-3445-9820-0B87D86D1817}" type="pres">
      <dgm:prSet presAssocID="{4A630FC7-E215-3C41-91E5-25981E3EBCE6}" presName="composite" presStyleCnt="0">
        <dgm:presLayoutVars>
          <dgm:chMax val="5"/>
          <dgm:dir/>
          <dgm:animLvl val="ctr"/>
          <dgm:resizeHandles val="exact"/>
        </dgm:presLayoutVars>
      </dgm:prSet>
      <dgm:spPr/>
      <dgm:t>
        <a:bodyPr/>
        <a:lstStyle/>
        <a:p>
          <a:endParaRPr lang="en-US"/>
        </a:p>
      </dgm:t>
    </dgm:pt>
    <dgm:pt modelId="{CBE3FE56-FD41-DF45-B836-5C2235022A29}" type="pres">
      <dgm:prSet presAssocID="{4A630FC7-E215-3C41-91E5-25981E3EBCE6}" presName="cycle" presStyleCnt="0"/>
      <dgm:spPr/>
    </dgm:pt>
    <dgm:pt modelId="{A736FEDB-3B35-3545-9496-7A6E09494E4C}" type="pres">
      <dgm:prSet presAssocID="{4A630FC7-E215-3C41-91E5-25981E3EBCE6}" presName="centerShape" presStyleCnt="0"/>
      <dgm:spPr/>
    </dgm:pt>
    <dgm:pt modelId="{184AC39F-CB9F-4F47-A8A5-875892957D7C}" type="pres">
      <dgm:prSet presAssocID="{4A630FC7-E215-3C41-91E5-25981E3EBCE6}" presName="connSite" presStyleLbl="node1" presStyleIdx="0" presStyleCnt="3"/>
      <dgm:spPr/>
    </dgm:pt>
    <dgm:pt modelId="{8A169685-2A52-674C-A80E-F4CE558D54A1}" type="pres">
      <dgm:prSet presAssocID="{4A630FC7-E215-3C41-91E5-25981E3EBCE6}" presName="visible" presStyleLbl="node1" presStyleIdx="0" presStyleCnt="3" custLinFactNeighborX="-8625"/>
      <dgm:spPr>
        <a:solidFill>
          <a:srgbClr val="FF6600"/>
        </a:solidFill>
      </dgm:spPr>
    </dgm:pt>
    <dgm:pt modelId="{91279A3D-40B7-B045-893A-00D74C31E76F}" type="pres">
      <dgm:prSet presAssocID="{36142665-D596-314E-A092-5CDF02B4ACBB}" presName="Name25" presStyleLbl="parChTrans1D1" presStyleIdx="0" presStyleCnt="2"/>
      <dgm:spPr/>
      <dgm:t>
        <a:bodyPr/>
        <a:lstStyle/>
        <a:p>
          <a:endParaRPr lang="en-US"/>
        </a:p>
      </dgm:t>
    </dgm:pt>
    <dgm:pt modelId="{4F47D3F6-5F51-9442-9BC6-D4CD27E33427}" type="pres">
      <dgm:prSet presAssocID="{1C5DBBD1-DFF9-124A-8CB7-BFF7E602C673}" presName="node" presStyleCnt="0"/>
      <dgm:spPr/>
    </dgm:pt>
    <dgm:pt modelId="{1ECA4912-811F-B54A-841E-1F786B5FBB32}" type="pres">
      <dgm:prSet presAssocID="{1C5DBBD1-DFF9-124A-8CB7-BFF7E602C673}" presName="parentNode" presStyleLbl="node1" presStyleIdx="1" presStyleCnt="3" custLinFactNeighborX="2686" custLinFactNeighborY="34935">
        <dgm:presLayoutVars>
          <dgm:chMax val="1"/>
          <dgm:bulletEnabled val="1"/>
        </dgm:presLayoutVars>
      </dgm:prSet>
      <dgm:spPr/>
      <dgm:t>
        <a:bodyPr/>
        <a:lstStyle/>
        <a:p>
          <a:endParaRPr lang="en-US"/>
        </a:p>
      </dgm:t>
    </dgm:pt>
    <dgm:pt modelId="{465830A4-42A8-D244-91D1-08D807BB779E}" type="pres">
      <dgm:prSet presAssocID="{1C5DBBD1-DFF9-124A-8CB7-BFF7E602C673}" presName="childNode" presStyleLbl="revTx" presStyleIdx="0" presStyleCnt="2">
        <dgm:presLayoutVars>
          <dgm:bulletEnabled val="1"/>
        </dgm:presLayoutVars>
      </dgm:prSet>
      <dgm:spPr/>
      <dgm:t>
        <a:bodyPr/>
        <a:lstStyle/>
        <a:p>
          <a:endParaRPr lang="en-US"/>
        </a:p>
      </dgm:t>
    </dgm:pt>
    <dgm:pt modelId="{D36135CD-BCFC-7E43-BACC-7629338B6A0F}" type="pres">
      <dgm:prSet presAssocID="{5A820D5F-0F30-0945-A1C3-D0D7CAD39173}" presName="Name25" presStyleLbl="parChTrans1D1" presStyleIdx="1" presStyleCnt="2"/>
      <dgm:spPr/>
      <dgm:t>
        <a:bodyPr/>
        <a:lstStyle/>
        <a:p>
          <a:endParaRPr lang="en-US"/>
        </a:p>
      </dgm:t>
    </dgm:pt>
    <dgm:pt modelId="{41B782CB-F449-8C49-9271-14F9E655AC1E}" type="pres">
      <dgm:prSet presAssocID="{852F9220-E4D4-8640-9298-E5D003E5D5A0}" presName="node" presStyleCnt="0"/>
      <dgm:spPr/>
    </dgm:pt>
    <dgm:pt modelId="{BA7D124B-EC0E-5947-954C-738C0065F0CE}" type="pres">
      <dgm:prSet presAssocID="{852F9220-E4D4-8640-9298-E5D003E5D5A0}" presName="parentNode" presStyleLbl="node1" presStyleIdx="2" presStyleCnt="3" custLinFactNeighborX="2686" custLinFactNeighborY="-10477">
        <dgm:presLayoutVars>
          <dgm:chMax val="1"/>
          <dgm:bulletEnabled val="1"/>
        </dgm:presLayoutVars>
      </dgm:prSet>
      <dgm:spPr/>
      <dgm:t>
        <a:bodyPr/>
        <a:lstStyle/>
        <a:p>
          <a:endParaRPr lang="en-US"/>
        </a:p>
      </dgm:t>
    </dgm:pt>
    <dgm:pt modelId="{F933E2C0-795C-9C40-90D8-254BB54F0B7B}" type="pres">
      <dgm:prSet presAssocID="{852F9220-E4D4-8640-9298-E5D003E5D5A0}" presName="childNode" presStyleLbl="revTx" presStyleIdx="1" presStyleCnt="2">
        <dgm:presLayoutVars>
          <dgm:bulletEnabled val="1"/>
        </dgm:presLayoutVars>
      </dgm:prSet>
      <dgm:spPr/>
      <dgm:t>
        <a:bodyPr/>
        <a:lstStyle/>
        <a:p>
          <a:endParaRPr lang="en-US"/>
        </a:p>
      </dgm:t>
    </dgm:pt>
  </dgm:ptLst>
  <dgm:cxnLst>
    <dgm:cxn modelId="{7175893E-F1F0-447C-8D42-FDF742B96C10}" type="presOf" srcId="{FC50EBD3-E87D-0145-9206-91819CC3814B}" destId="{F933E2C0-795C-9C40-90D8-254BB54F0B7B}" srcOrd="0" destOrd="0" presId="urn:microsoft.com/office/officeart/2005/8/layout/radial2"/>
    <dgm:cxn modelId="{9753948A-63CB-054A-93D2-EB0A7930E5E7}" srcId="{4A630FC7-E215-3C41-91E5-25981E3EBCE6}" destId="{1C5DBBD1-DFF9-124A-8CB7-BFF7E602C673}" srcOrd="0" destOrd="0" parTransId="{36142665-D596-314E-A092-5CDF02B4ACBB}" sibTransId="{60442503-7115-F54E-9454-DF72A57B243C}"/>
    <dgm:cxn modelId="{5A625A1F-A99A-044A-8215-EACA00192270}" srcId="{852F9220-E4D4-8640-9298-E5D003E5D5A0}" destId="{FC50EBD3-E87D-0145-9206-91819CC3814B}" srcOrd="0" destOrd="0" parTransId="{7B2D3DFF-5F9B-7E4C-992A-243C88F01589}" sibTransId="{23BEC4F0-BBAF-4A46-A31E-135F8181BB4D}"/>
    <dgm:cxn modelId="{A7D8204D-637A-45F4-B73E-007E5D50B73F}" type="presOf" srcId="{8A4E2062-0715-204C-B15D-ECFDAF8EE319}" destId="{465830A4-42A8-D244-91D1-08D807BB779E}" srcOrd="0" destOrd="0" presId="urn:microsoft.com/office/officeart/2005/8/layout/radial2"/>
    <dgm:cxn modelId="{988F9BF3-D23B-46DB-A671-0E2260362BA1}" type="presOf" srcId="{852F9220-E4D4-8640-9298-E5D003E5D5A0}" destId="{BA7D124B-EC0E-5947-954C-738C0065F0CE}" srcOrd="0" destOrd="0" presId="urn:microsoft.com/office/officeart/2005/8/layout/radial2"/>
    <dgm:cxn modelId="{B5A4C2A8-7D41-4C09-9897-9AD10F35C64A}" type="presOf" srcId="{5A820D5F-0F30-0945-A1C3-D0D7CAD39173}" destId="{D36135CD-BCFC-7E43-BACC-7629338B6A0F}" srcOrd="0" destOrd="0" presId="urn:microsoft.com/office/officeart/2005/8/layout/radial2"/>
    <dgm:cxn modelId="{FB154271-829A-4DC6-AB6B-05EC4A165402}" type="presOf" srcId="{36142665-D596-314E-A092-5CDF02B4ACBB}" destId="{91279A3D-40B7-B045-893A-00D74C31E76F}" srcOrd="0" destOrd="0" presId="urn:microsoft.com/office/officeart/2005/8/layout/radial2"/>
    <dgm:cxn modelId="{AC85DCE4-2164-43E7-8EBD-2026B06B87E0}" type="presOf" srcId="{1C5DBBD1-DFF9-124A-8CB7-BFF7E602C673}" destId="{1ECA4912-811F-B54A-841E-1F786B5FBB32}" srcOrd="0" destOrd="0" presId="urn:microsoft.com/office/officeart/2005/8/layout/radial2"/>
    <dgm:cxn modelId="{42AE7EB2-B5BB-46BA-9C6F-FA2905BF2750}" type="presOf" srcId="{4A630FC7-E215-3C41-91E5-25981E3EBCE6}" destId="{125A8396-9E67-3445-9820-0B87D86D1817}" srcOrd="0" destOrd="0" presId="urn:microsoft.com/office/officeart/2005/8/layout/radial2"/>
    <dgm:cxn modelId="{07D2920A-370A-9A40-B59E-B7362B77D523}" srcId="{4A630FC7-E215-3C41-91E5-25981E3EBCE6}" destId="{852F9220-E4D4-8640-9298-E5D003E5D5A0}" srcOrd="1" destOrd="0" parTransId="{5A820D5F-0F30-0945-A1C3-D0D7CAD39173}" sibTransId="{B8410B0A-12C8-644A-8CF2-4F5A8F73AF35}"/>
    <dgm:cxn modelId="{D90E8001-6561-554D-8607-910EE5DEB8A5}" srcId="{1C5DBBD1-DFF9-124A-8CB7-BFF7E602C673}" destId="{8A4E2062-0715-204C-B15D-ECFDAF8EE319}" srcOrd="0" destOrd="0" parTransId="{95D02E1E-4AE5-2F42-A80E-C64514148E96}" sibTransId="{20EF598C-73EB-3444-BA88-B2181D20FF15}"/>
    <dgm:cxn modelId="{9335819B-936A-43BE-89D7-78D96C1D83FE}" type="presParOf" srcId="{125A8396-9E67-3445-9820-0B87D86D1817}" destId="{CBE3FE56-FD41-DF45-B836-5C2235022A29}" srcOrd="0" destOrd="0" presId="urn:microsoft.com/office/officeart/2005/8/layout/radial2"/>
    <dgm:cxn modelId="{A38C618F-E308-4B78-8B2C-6146F39A0131}" type="presParOf" srcId="{CBE3FE56-FD41-DF45-B836-5C2235022A29}" destId="{A736FEDB-3B35-3545-9496-7A6E09494E4C}" srcOrd="0" destOrd="0" presId="urn:microsoft.com/office/officeart/2005/8/layout/radial2"/>
    <dgm:cxn modelId="{F47B60B0-38F0-41B1-BAA9-0CAC65D169E5}" type="presParOf" srcId="{A736FEDB-3B35-3545-9496-7A6E09494E4C}" destId="{184AC39F-CB9F-4F47-A8A5-875892957D7C}" srcOrd="0" destOrd="0" presId="urn:microsoft.com/office/officeart/2005/8/layout/radial2"/>
    <dgm:cxn modelId="{2A41E0AB-6A1F-47D4-A6FF-56E57ED2E14E}" type="presParOf" srcId="{A736FEDB-3B35-3545-9496-7A6E09494E4C}" destId="{8A169685-2A52-674C-A80E-F4CE558D54A1}" srcOrd="1" destOrd="0" presId="urn:microsoft.com/office/officeart/2005/8/layout/radial2"/>
    <dgm:cxn modelId="{781AE97B-E089-4769-B073-DDD39375450F}" type="presParOf" srcId="{CBE3FE56-FD41-DF45-B836-5C2235022A29}" destId="{91279A3D-40B7-B045-893A-00D74C31E76F}" srcOrd="1" destOrd="0" presId="urn:microsoft.com/office/officeart/2005/8/layout/radial2"/>
    <dgm:cxn modelId="{94408A24-2B2E-4C31-9C02-5FF10A672EE1}" type="presParOf" srcId="{CBE3FE56-FD41-DF45-B836-5C2235022A29}" destId="{4F47D3F6-5F51-9442-9BC6-D4CD27E33427}" srcOrd="2" destOrd="0" presId="urn:microsoft.com/office/officeart/2005/8/layout/radial2"/>
    <dgm:cxn modelId="{8170F628-5BB3-4AE9-A921-04001A73C6C5}" type="presParOf" srcId="{4F47D3F6-5F51-9442-9BC6-D4CD27E33427}" destId="{1ECA4912-811F-B54A-841E-1F786B5FBB32}" srcOrd="0" destOrd="0" presId="urn:microsoft.com/office/officeart/2005/8/layout/radial2"/>
    <dgm:cxn modelId="{9328ADCF-82D5-4136-8236-401FD70E6830}" type="presParOf" srcId="{4F47D3F6-5F51-9442-9BC6-D4CD27E33427}" destId="{465830A4-42A8-D244-91D1-08D807BB779E}" srcOrd="1" destOrd="0" presId="urn:microsoft.com/office/officeart/2005/8/layout/radial2"/>
    <dgm:cxn modelId="{758F93DA-0694-41A4-8A7D-982720897273}" type="presParOf" srcId="{CBE3FE56-FD41-DF45-B836-5C2235022A29}" destId="{D36135CD-BCFC-7E43-BACC-7629338B6A0F}" srcOrd="3" destOrd="0" presId="urn:microsoft.com/office/officeart/2005/8/layout/radial2"/>
    <dgm:cxn modelId="{4EF4188A-883E-45D2-876C-032825566E68}" type="presParOf" srcId="{CBE3FE56-FD41-DF45-B836-5C2235022A29}" destId="{41B782CB-F449-8C49-9271-14F9E655AC1E}" srcOrd="4" destOrd="0" presId="urn:microsoft.com/office/officeart/2005/8/layout/radial2"/>
    <dgm:cxn modelId="{5F8AD4F7-E484-47F9-B0BA-8E8739431222}" type="presParOf" srcId="{41B782CB-F449-8C49-9271-14F9E655AC1E}" destId="{BA7D124B-EC0E-5947-954C-738C0065F0CE}" srcOrd="0" destOrd="0" presId="urn:microsoft.com/office/officeart/2005/8/layout/radial2"/>
    <dgm:cxn modelId="{C7817B5A-1E1E-49D5-9DF4-C0285276D0B2}" type="presParOf" srcId="{41B782CB-F449-8C49-9271-14F9E655AC1E}" destId="{F933E2C0-795C-9C40-90D8-254BB54F0B7B}" srcOrd="1" destOrd="0" presId="urn:microsoft.com/office/officeart/2005/8/layout/radial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135CD-BCFC-7E43-BACC-7629338B6A0F}">
      <dsp:nvSpPr>
        <dsp:cNvPr id="0" name=""/>
        <dsp:cNvSpPr/>
      </dsp:nvSpPr>
      <dsp:spPr>
        <a:xfrm rot="1538685">
          <a:off x="2407641" y="2359584"/>
          <a:ext cx="744941" cy="58359"/>
        </a:xfrm>
        <a:custGeom>
          <a:avLst/>
          <a:gdLst/>
          <a:ahLst/>
          <a:cxnLst/>
          <a:rect l="0" t="0" r="0" b="0"/>
          <a:pathLst>
            <a:path>
              <a:moveTo>
                <a:pt x="0" y="29179"/>
              </a:moveTo>
              <a:lnTo>
                <a:pt x="744941" y="29179"/>
              </a:lnTo>
            </a:path>
          </a:pathLst>
        </a:custGeom>
        <a:noFill/>
        <a:ln w="127000" cap="flat" cmpd="sng" algn="ctr">
          <a:solidFill>
            <a:schemeClr val="tx1"/>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sp>
    <dsp:sp modelId="{91279A3D-40B7-B045-893A-00D74C31E76F}">
      <dsp:nvSpPr>
        <dsp:cNvPr id="0" name=""/>
        <dsp:cNvSpPr/>
      </dsp:nvSpPr>
      <dsp:spPr>
        <a:xfrm rot="20537496">
          <a:off x="2428506" y="1453959"/>
          <a:ext cx="667973" cy="58359"/>
        </a:xfrm>
        <a:custGeom>
          <a:avLst/>
          <a:gdLst/>
          <a:ahLst/>
          <a:cxnLst/>
          <a:rect l="0" t="0" r="0" b="0"/>
          <a:pathLst>
            <a:path>
              <a:moveTo>
                <a:pt x="0" y="29179"/>
              </a:moveTo>
              <a:lnTo>
                <a:pt x="667973" y="29179"/>
              </a:lnTo>
            </a:path>
          </a:pathLst>
        </a:custGeom>
        <a:noFill/>
        <a:ln w="127000" cap="flat" cmpd="sng" algn="ctr">
          <a:solidFill>
            <a:schemeClr val="tx1"/>
          </a:solidFill>
          <a:prstDash val="solid"/>
          <a:round/>
          <a:headEnd type="none" w="med" len="med"/>
          <a:tailEnd type="none" w="med" len="med"/>
        </a:ln>
        <a:effectLst/>
      </dsp:spPr>
      <dsp:style>
        <a:lnRef idx="1">
          <a:scrgbClr r="0" g="0" b="0"/>
        </a:lnRef>
        <a:fillRef idx="0">
          <a:scrgbClr r="0" g="0" b="0"/>
        </a:fillRef>
        <a:effectRef idx="0">
          <a:scrgbClr r="0" g="0" b="0"/>
        </a:effectRef>
        <a:fontRef idx="minor"/>
      </dsp:style>
    </dsp:sp>
    <dsp:sp modelId="{8A169685-2A52-674C-A80E-F4CE558D54A1}">
      <dsp:nvSpPr>
        <dsp:cNvPr id="0" name=""/>
        <dsp:cNvSpPr/>
      </dsp:nvSpPr>
      <dsp:spPr>
        <a:xfrm>
          <a:off x="293195" y="692695"/>
          <a:ext cx="2297608" cy="2297608"/>
        </a:xfrm>
        <a:prstGeom prst="ellipse">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sp>
    <dsp:sp modelId="{1ECA4912-811F-B54A-841E-1F786B5FBB32}">
      <dsp:nvSpPr>
        <dsp:cNvPr id="0" name=""/>
        <dsp:cNvSpPr/>
      </dsp:nvSpPr>
      <dsp:spPr>
        <a:xfrm>
          <a:off x="3047994" y="482606"/>
          <a:ext cx="1378565" cy="1378565"/>
        </a:xfrm>
        <a:prstGeom prst="ellipse">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t" anchorCtr="0">
          <a:noAutofit/>
        </a:bodyPr>
        <a:lstStyle/>
        <a:p>
          <a:pPr lvl="0" algn="ctr" defTabSz="2844800">
            <a:lnSpc>
              <a:spcPct val="90000"/>
            </a:lnSpc>
            <a:spcBef>
              <a:spcPct val="0"/>
            </a:spcBef>
            <a:spcAft>
              <a:spcPct val="35000"/>
            </a:spcAft>
          </a:pPr>
          <a:r>
            <a:rPr lang="en-US" sz="6400" kern="1200" dirty="0" smtClean="0">
              <a:solidFill>
                <a:schemeClr val="bg1"/>
              </a:solidFill>
              <a:latin typeface="Impact"/>
              <a:cs typeface="Impact"/>
            </a:rPr>
            <a:t>61</a:t>
          </a:r>
          <a:endParaRPr lang="en-US" sz="6400" kern="1200" dirty="0">
            <a:solidFill>
              <a:schemeClr val="bg1"/>
            </a:solidFill>
            <a:latin typeface="Impact"/>
            <a:cs typeface="Impact"/>
          </a:endParaRPr>
        </a:p>
      </dsp:txBody>
      <dsp:txXfrm>
        <a:off x="3249880" y="684492"/>
        <a:ext cx="974793" cy="974793"/>
      </dsp:txXfrm>
    </dsp:sp>
    <dsp:sp modelId="{465830A4-42A8-D244-91D1-08D807BB779E}">
      <dsp:nvSpPr>
        <dsp:cNvPr id="0" name=""/>
        <dsp:cNvSpPr/>
      </dsp:nvSpPr>
      <dsp:spPr>
        <a:xfrm>
          <a:off x="4564416" y="482606"/>
          <a:ext cx="2067847" cy="1378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latin typeface="Impact"/>
              <a:cs typeface="Impact"/>
            </a:rPr>
            <a:t>TIDAK BERPENDUDUK</a:t>
          </a:r>
          <a:endParaRPr lang="en-US" sz="2400" kern="1200" dirty="0">
            <a:latin typeface="Impact"/>
            <a:cs typeface="Impact"/>
          </a:endParaRPr>
        </a:p>
      </dsp:txBody>
      <dsp:txXfrm>
        <a:off x="4564416" y="482606"/>
        <a:ext cx="2067847" cy="1378565"/>
      </dsp:txXfrm>
    </dsp:sp>
    <dsp:sp modelId="{BA7D124B-EC0E-5947-954C-738C0065F0CE}">
      <dsp:nvSpPr>
        <dsp:cNvPr id="0" name=""/>
        <dsp:cNvSpPr/>
      </dsp:nvSpPr>
      <dsp:spPr>
        <a:xfrm>
          <a:off x="3047994" y="2158998"/>
          <a:ext cx="1378565" cy="1378565"/>
        </a:xfrm>
        <a:prstGeom prst="ellipse">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2844800">
            <a:lnSpc>
              <a:spcPct val="90000"/>
            </a:lnSpc>
            <a:spcBef>
              <a:spcPct val="0"/>
            </a:spcBef>
            <a:spcAft>
              <a:spcPct val="35000"/>
            </a:spcAft>
          </a:pPr>
          <a:r>
            <a:rPr lang="en-US" sz="6400" kern="1200" dirty="0" smtClean="0">
              <a:solidFill>
                <a:schemeClr val="bg1"/>
              </a:solidFill>
              <a:latin typeface="Impact"/>
              <a:cs typeface="Impact"/>
            </a:rPr>
            <a:t>31</a:t>
          </a:r>
          <a:endParaRPr lang="en-US" sz="6400" kern="1200" dirty="0">
            <a:solidFill>
              <a:schemeClr val="bg1"/>
            </a:solidFill>
            <a:latin typeface="Impact"/>
            <a:cs typeface="Impact"/>
          </a:endParaRPr>
        </a:p>
      </dsp:txBody>
      <dsp:txXfrm>
        <a:off x="3249880" y="2360884"/>
        <a:ext cx="974793" cy="974793"/>
      </dsp:txXfrm>
    </dsp:sp>
    <dsp:sp modelId="{F933E2C0-795C-9C40-90D8-254BB54F0B7B}">
      <dsp:nvSpPr>
        <dsp:cNvPr id="0" name=""/>
        <dsp:cNvSpPr/>
      </dsp:nvSpPr>
      <dsp:spPr>
        <a:xfrm>
          <a:off x="4564416" y="2158998"/>
          <a:ext cx="2067847" cy="1378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smtClean="0">
              <a:latin typeface="Impact"/>
              <a:cs typeface="Impact"/>
            </a:rPr>
            <a:t>BERPENDUDUK</a:t>
          </a:r>
          <a:endParaRPr lang="en-US" sz="2500" kern="1200" dirty="0">
            <a:latin typeface="Impact"/>
            <a:cs typeface="Impact"/>
          </a:endParaRPr>
        </a:p>
      </dsp:txBody>
      <dsp:txXfrm>
        <a:off x="4564416" y="2158998"/>
        <a:ext cx="2067847" cy="137856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835" cy="469105"/>
          </a:xfrm>
          <a:prstGeom prst="rect">
            <a:avLst/>
          </a:prstGeom>
        </p:spPr>
        <p:txBody>
          <a:bodyPr vert="horz" lIns="91074" tIns="45537" rIns="91074" bIns="45537" rtlCol="0"/>
          <a:lstStyle>
            <a:lvl1pPr algn="l">
              <a:defRPr sz="1200"/>
            </a:lvl1pPr>
          </a:lstStyle>
          <a:p>
            <a:endParaRPr lang="id-ID"/>
          </a:p>
        </p:txBody>
      </p:sp>
      <p:sp>
        <p:nvSpPr>
          <p:cNvPr id="3" name="Date Placeholder 2"/>
          <p:cNvSpPr>
            <a:spLocks noGrp="1"/>
          </p:cNvSpPr>
          <p:nvPr>
            <p:ph type="dt" sz="quarter" idx="1"/>
          </p:nvPr>
        </p:nvSpPr>
        <p:spPr>
          <a:xfrm>
            <a:off x="3994853" y="0"/>
            <a:ext cx="3056835" cy="469105"/>
          </a:xfrm>
          <a:prstGeom prst="rect">
            <a:avLst/>
          </a:prstGeom>
        </p:spPr>
        <p:txBody>
          <a:bodyPr vert="horz" lIns="91074" tIns="45537" rIns="91074" bIns="45537" rtlCol="0"/>
          <a:lstStyle>
            <a:lvl1pPr algn="r">
              <a:defRPr sz="1200"/>
            </a:lvl1pPr>
          </a:lstStyle>
          <a:p>
            <a:fld id="{DC6C32FD-673E-454C-80D5-89A87B8635EC}" type="datetimeFigureOut">
              <a:rPr lang="id-ID" smtClean="0"/>
              <a:pPr/>
              <a:t>24/06/2015</a:t>
            </a:fld>
            <a:endParaRPr lang="id-ID"/>
          </a:p>
        </p:txBody>
      </p:sp>
      <p:sp>
        <p:nvSpPr>
          <p:cNvPr id="4" name="Footer Placeholder 3"/>
          <p:cNvSpPr>
            <a:spLocks noGrp="1"/>
          </p:cNvSpPr>
          <p:nvPr>
            <p:ph type="ftr" sz="quarter" idx="2"/>
          </p:nvPr>
        </p:nvSpPr>
        <p:spPr>
          <a:xfrm>
            <a:off x="0" y="8901910"/>
            <a:ext cx="3056835" cy="469105"/>
          </a:xfrm>
          <a:prstGeom prst="rect">
            <a:avLst/>
          </a:prstGeom>
        </p:spPr>
        <p:txBody>
          <a:bodyPr vert="horz" lIns="91074" tIns="45537" rIns="91074" bIns="45537" rtlCol="0" anchor="b"/>
          <a:lstStyle>
            <a:lvl1pPr algn="l">
              <a:defRPr sz="1200"/>
            </a:lvl1pPr>
          </a:lstStyle>
          <a:p>
            <a:endParaRPr lang="id-ID"/>
          </a:p>
        </p:txBody>
      </p:sp>
      <p:sp>
        <p:nvSpPr>
          <p:cNvPr id="5" name="Slide Number Placeholder 4"/>
          <p:cNvSpPr>
            <a:spLocks noGrp="1"/>
          </p:cNvSpPr>
          <p:nvPr>
            <p:ph type="sldNum" sz="quarter" idx="3"/>
          </p:nvPr>
        </p:nvSpPr>
        <p:spPr>
          <a:xfrm>
            <a:off x="3994853" y="8901910"/>
            <a:ext cx="3056835" cy="469105"/>
          </a:xfrm>
          <a:prstGeom prst="rect">
            <a:avLst/>
          </a:prstGeom>
        </p:spPr>
        <p:txBody>
          <a:bodyPr vert="horz" lIns="91074" tIns="45537" rIns="91074" bIns="45537" rtlCol="0" anchor="b"/>
          <a:lstStyle>
            <a:lvl1pPr algn="r">
              <a:defRPr sz="1200"/>
            </a:lvl1pPr>
          </a:lstStyle>
          <a:p>
            <a:fld id="{91BE7E63-EFDA-45D9-A1F9-9D5CC983F7BC}" type="slidenum">
              <a:rPr lang="id-ID" smtClean="0"/>
              <a:pPr/>
              <a:t>‹#›</a:t>
            </a:fld>
            <a:endParaRPr lang="id-ID"/>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835" cy="469105"/>
          </a:xfrm>
          <a:prstGeom prst="rect">
            <a:avLst/>
          </a:prstGeom>
        </p:spPr>
        <p:txBody>
          <a:bodyPr vert="horz" lIns="91074" tIns="45537" rIns="91074" bIns="45537" rtlCol="0"/>
          <a:lstStyle>
            <a:lvl1pPr algn="l">
              <a:defRPr sz="1200"/>
            </a:lvl1pPr>
          </a:lstStyle>
          <a:p>
            <a:endParaRPr lang="en-US"/>
          </a:p>
        </p:txBody>
      </p:sp>
      <p:sp>
        <p:nvSpPr>
          <p:cNvPr id="3" name="Date Placeholder 2"/>
          <p:cNvSpPr>
            <a:spLocks noGrp="1"/>
          </p:cNvSpPr>
          <p:nvPr>
            <p:ph type="dt" idx="1"/>
          </p:nvPr>
        </p:nvSpPr>
        <p:spPr>
          <a:xfrm>
            <a:off x="3994853" y="0"/>
            <a:ext cx="3056835" cy="469105"/>
          </a:xfrm>
          <a:prstGeom prst="rect">
            <a:avLst/>
          </a:prstGeom>
        </p:spPr>
        <p:txBody>
          <a:bodyPr vert="horz" lIns="91074" tIns="45537" rIns="91074" bIns="45537" rtlCol="0"/>
          <a:lstStyle>
            <a:lvl1pPr algn="r">
              <a:defRPr sz="1200"/>
            </a:lvl1pPr>
          </a:lstStyle>
          <a:p>
            <a:fld id="{8F728D1E-6126-4606-A373-A729535582E7}" type="datetimeFigureOut">
              <a:rPr lang="en-US" smtClean="0"/>
              <a:pPr/>
              <a:t>6/24/2015</a:t>
            </a:fld>
            <a:endParaRPr lang="en-US"/>
          </a:p>
        </p:txBody>
      </p:sp>
      <p:sp>
        <p:nvSpPr>
          <p:cNvPr id="4" name="Slide Image Placeholder 3"/>
          <p:cNvSpPr>
            <a:spLocks noGrp="1" noRot="1" noChangeAspect="1"/>
          </p:cNvSpPr>
          <p:nvPr>
            <p:ph type="sldImg" idx="2"/>
          </p:nvPr>
        </p:nvSpPr>
        <p:spPr>
          <a:xfrm>
            <a:off x="1419225" y="1171575"/>
            <a:ext cx="4214813" cy="3162300"/>
          </a:xfrm>
          <a:prstGeom prst="rect">
            <a:avLst/>
          </a:prstGeom>
          <a:noFill/>
          <a:ln w="12700">
            <a:solidFill>
              <a:prstClr val="black"/>
            </a:solidFill>
          </a:ln>
        </p:spPr>
        <p:txBody>
          <a:bodyPr vert="horz" lIns="91074" tIns="45537" rIns="91074" bIns="45537" rtlCol="0" anchor="ctr"/>
          <a:lstStyle/>
          <a:p>
            <a:endParaRPr lang="en-US"/>
          </a:p>
        </p:txBody>
      </p:sp>
      <p:sp>
        <p:nvSpPr>
          <p:cNvPr id="5" name="Notes Placeholder 4"/>
          <p:cNvSpPr>
            <a:spLocks noGrp="1"/>
          </p:cNvSpPr>
          <p:nvPr>
            <p:ph type="body" sz="quarter" idx="3"/>
          </p:nvPr>
        </p:nvSpPr>
        <p:spPr>
          <a:xfrm>
            <a:off x="704696" y="4510386"/>
            <a:ext cx="5643872" cy="3691036"/>
          </a:xfrm>
          <a:prstGeom prst="rect">
            <a:avLst/>
          </a:prstGeom>
        </p:spPr>
        <p:txBody>
          <a:bodyPr vert="horz" lIns="91074" tIns="45537" rIns="91074" bIns="4553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3495"/>
            <a:ext cx="3056835" cy="469105"/>
          </a:xfrm>
          <a:prstGeom prst="rect">
            <a:avLst/>
          </a:prstGeom>
        </p:spPr>
        <p:txBody>
          <a:bodyPr vert="horz" lIns="91074" tIns="45537" rIns="91074" bIns="45537" rtlCol="0" anchor="b"/>
          <a:lstStyle>
            <a:lvl1pPr algn="l">
              <a:defRPr sz="1200"/>
            </a:lvl1pPr>
          </a:lstStyle>
          <a:p>
            <a:endParaRPr lang="en-US"/>
          </a:p>
        </p:txBody>
      </p:sp>
      <p:sp>
        <p:nvSpPr>
          <p:cNvPr id="7" name="Slide Number Placeholder 6"/>
          <p:cNvSpPr>
            <a:spLocks noGrp="1"/>
          </p:cNvSpPr>
          <p:nvPr>
            <p:ph type="sldNum" sz="quarter" idx="5"/>
          </p:nvPr>
        </p:nvSpPr>
        <p:spPr>
          <a:xfrm>
            <a:off x="3994853" y="8903495"/>
            <a:ext cx="3056835" cy="469105"/>
          </a:xfrm>
          <a:prstGeom prst="rect">
            <a:avLst/>
          </a:prstGeom>
        </p:spPr>
        <p:txBody>
          <a:bodyPr vert="horz" lIns="91074" tIns="45537" rIns="91074" bIns="45537" rtlCol="0" anchor="b"/>
          <a:lstStyle>
            <a:lvl1pPr algn="r">
              <a:defRPr sz="1200"/>
            </a:lvl1pPr>
          </a:lstStyle>
          <a:p>
            <a:fld id="{FC16EF56-92C7-4D7C-982C-D10FD508A4CE}" type="slidenum">
              <a:rPr lang="en-US" smtClean="0"/>
              <a:pPr/>
              <a:t>‹#›</a:t>
            </a:fld>
            <a:endParaRPr lang="en-US"/>
          </a:p>
        </p:txBody>
      </p:sp>
    </p:spTree>
    <p:extLst>
      <p:ext uri="{BB962C8B-B14F-4D97-AF65-F5344CB8AC3E}">
        <p14:creationId xmlns="" xmlns:p14="http://schemas.microsoft.com/office/powerpoint/2010/main" val="1274604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4" name="Date Placeholder 3"/>
          <p:cNvSpPr>
            <a:spLocks noGrp="1"/>
          </p:cNvSpPr>
          <p:nvPr>
            <p:ph type="dt" sz="quarter" idx="1"/>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726DF3F7-C98F-4A37-B187-E11EAA638492}" type="slidenum">
              <a:rPr lang="en-US" smtClean="0"/>
              <a:pPr>
                <a:defRPr/>
              </a:pPr>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39978" indent="-284607" eaLnBrk="0" hangingPunct="0">
              <a:defRPr>
                <a:solidFill>
                  <a:schemeClr val="tx1"/>
                </a:solidFill>
                <a:latin typeface="Calibri" panose="020F0502020204030204" pitchFamily="34" charset="0"/>
                <a:cs typeface="Arial" panose="020B0604020202020204" pitchFamily="34" charset="0"/>
              </a:defRPr>
            </a:lvl2pPr>
            <a:lvl3pPr marL="1138428" indent="-227686" eaLnBrk="0" hangingPunct="0">
              <a:defRPr>
                <a:solidFill>
                  <a:schemeClr val="tx1"/>
                </a:solidFill>
                <a:latin typeface="Calibri" panose="020F0502020204030204" pitchFamily="34" charset="0"/>
                <a:cs typeface="Arial" panose="020B0604020202020204" pitchFamily="34" charset="0"/>
              </a:defRPr>
            </a:lvl3pPr>
            <a:lvl4pPr marL="1593799" indent="-227686" eaLnBrk="0" hangingPunct="0">
              <a:defRPr>
                <a:solidFill>
                  <a:schemeClr val="tx1"/>
                </a:solidFill>
                <a:latin typeface="Calibri" panose="020F0502020204030204" pitchFamily="34" charset="0"/>
                <a:cs typeface="Arial" panose="020B0604020202020204" pitchFamily="34" charset="0"/>
              </a:defRPr>
            </a:lvl4pPr>
            <a:lvl5pPr marL="2049170" indent="-227686" eaLnBrk="0" hangingPunct="0">
              <a:defRPr>
                <a:solidFill>
                  <a:schemeClr val="tx1"/>
                </a:solidFill>
                <a:latin typeface="Calibri" panose="020F0502020204030204" pitchFamily="34" charset="0"/>
                <a:cs typeface="Arial" panose="020B0604020202020204" pitchFamily="34" charset="0"/>
              </a:defRPr>
            </a:lvl5pPr>
            <a:lvl6pPr marL="2504542"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59913"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5284"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0655"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8D56E0E-305D-4AE4-B5A1-590F779F535B}" type="slidenum">
              <a:rPr lang="id-ID" altLang="en-US">
                <a:solidFill>
                  <a:prstClr val="black"/>
                </a:solidFill>
              </a:rPr>
              <a:pPr eaLnBrk="1" hangingPunct="1"/>
              <a:t>38</a:t>
            </a:fld>
            <a:endParaRPr lang="id-ID" altLang="en-US">
              <a:solidFill>
                <a:prstClr val="black"/>
              </a:solidFill>
            </a:endParaRPr>
          </a:p>
        </p:txBody>
      </p:sp>
      <p:sp>
        <p:nvSpPr>
          <p:cNvPr id="5" name="Header Placeholder 4"/>
          <p:cNvSpPr>
            <a:spLocks noGrp="1"/>
          </p:cNvSpPr>
          <p:nvPr>
            <p:ph type="hdr" sz="quarter"/>
          </p:nvPr>
        </p:nvSpPr>
        <p:spPr/>
        <p:txBody>
          <a:bodyPr/>
          <a:lstStyle/>
          <a:p>
            <a:pPr>
              <a:defRPr/>
            </a:pPr>
            <a:endParaRPr lang="id-ID">
              <a:solidFill>
                <a:prstClr val="black"/>
              </a:solidFill>
            </a:endParaRPr>
          </a:p>
        </p:txBody>
      </p:sp>
    </p:spTree>
    <p:extLst>
      <p:ext uri="{BB962C8B-B14F-4D97-AF65-F5344CB8AC3E}">
        <p14:creationId xmlns="" xmlns:p14="http://schemas.microsoft.com/office/powerpoint/2010/main" val="106785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39978" indent="-284607" eaLnBrk="0" hangingPunct="0">
              <a:defRPr>
                <a:solidFill>
                  <a:schemeClr val="tx1"/>
                </a:solidFill>
                <a:latin typeface="Calibri" panose="020F0502020204030204" pitchFamily="34" charset="0"/>
                <a:cs typeface="Arial" panose="020B0604020202020204" pitchFamily="34" charset="0"/>
              </a:defRPr>
            </a:lvl2pPr>
            <a:lvl3pPr marL="1138428" indent="-227686" eaLnBrk="0" hangingPunct="0">
              <a:defRPr>
                <a:solidFill>
                  <a:schemeClr val="tx1"/>
                </a:solidFill>
                <a:latin typeface="Calibri" panose="020F0502020204030204" pitchFamily="34" charset="0"/>
                <a:cs typeface="Arial" panose="020B0604020202020204" pitchFamily="34" charset="0"/>
              </a:defRPr>
            </a:lvl3pPr>
            <a:lvl4pPr marL="1593799" indent="-227686" eaLnBrk="0" hangingPunct="0">
              <a:defRPr>
                <a:solidFill>
                  <a:schemeClr val="tx1"/>
                </a:solidFill>
                <a:latin typeface="Calibri" panose="020F0502020204030204" pitchFamily="34" charset="0"/>
                <a:cs typeface="Arial" panose="020B0604020202020204" pitchFamily="34" charset="0"/>
              </a:defRPr>
            </a:lvl4pPr>
            <a:lvl5pPr marL="2049170" indent="-227686" eaLnBrk="0" hangingPunct="0">
              <a:defRPr>
                <a:solidFill>
                  <a:schemeClr val="tx1"/>
                </a:solidFill>
                <a:latin typeface="Calibri" panose="020F0502020204030204" pitchFamily="34" charset="0"/>
                <a:cs typeface="Arial" panose="020B0604020202020204" pitchFamily="34" charset="0"/>
              </a:defRPr>
            </a:lvl5pPr>
            <a:lvl6pPr marL="2504542"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59913"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5284"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0655" indent="-22768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C1517AD-F219-4998-8D58-89C0AC6E9A43}" type="slidenum">
              <a:rPr lang="id-ID" altLang="en-US">
                <a:solidFill>
                  <a:prstClr val="black"/>
                </a:solidFill>
              </a:rPr>
              <a:pPr eaLnBrk="1" hangingPunct="1"/>
              <a:t>39</a:t>
            </a:fld>
            <a:endParaRPr lang="id-ID" altLang="en-US">
              <a:solidFill>
                <a:prstClr val="black"/>
              </a:solidFill>
            </a:endParaRPr>
          </a:p>
        </p:txBody>
      </p:sp>
      <p:sp>
        <p:nvSpPr>
          <p:cNvPr id="5" name="Header Placeholder 4"/>
          <p:cNvSpPr>
            <a:spLocks noGrp="1"/>
          </p:cNvSpPr>
          <p:nvPr>
            <p:ph type="hdr" sz="quarter"/>
          </p:nvPr>
        </p:nvSpPr>
        <p:spPr/>
        <p:txBody>
          <a:bodyPr/>
          <a:lstStyle/>
          <a:p>
            <a:pPr>
              <a:defRPr/>
            </a:pPr>
            <a:endParaRPr lang="id-ID">
              <a:solidFill>
                <a:prstClr val="black"/>
              </a:solidFill>
            </a:endParaRPr>
          </a:p>
        </p:txBody>
      </p:sp>
    </p:spTree>
    <p:extLst>
      <p:ext uri="{BB962C8B-B14F-4D97-AF65-F5344CB8AC3E}">
        <p14:creationId xmlns="" xmlns:p14="http://schemas.microsoft.com/office/powerpoint/2010/main" val="315127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31359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121485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416064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13700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28020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07627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236119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3712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18688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75438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03137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6746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61097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82690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91097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71517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2592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37301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18298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951818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80597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1874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CA3F8-2A41-44AB-8B1E-9FA3080EA552}"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6332993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444369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33635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30720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99114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036162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14411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39228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06598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21535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79145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CA3F8-2A41-44AB-8B1E-9FA3080EA552}"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1346140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4446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57002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7967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02490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033870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46945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9611217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76009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34092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4842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8CA3F8-2A41-44AB-8B1E-9FA3080EA552}" type="datetimeFigureOut">
              <a:rPr lang="en-US" smtClean="0"/>
              <a:pPr/>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872438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904488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6743069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596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1337189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8650256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577502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2A45532A-F93C-4825-84A6-8F5B8C2D42AB}" type="datetimeFigureOut">
              <a:rPr lang="en-US"/>
              <a:pPr>
                <a:defRPr/>
              </a:pPr>
              <a:t>6/24/2015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FC199E0E-5833-4E8C-9D99-4C3CAB82F00F}" type="slidenum">
              <a:rPr lang="en-US" altLang="en-US"/>
              <a:pPr/>
              <a:t>‹#›</a:t>
            </a:fld>
            <a:endParaRPr lang="en-US" altLang="en-US"/>
          </a:p>
        </p:txBody>
      </p:sp>
    </p:spTree>
    <p:extLst>
      <p:ext uri="{BB962C8B-B14F-4D97-AF65-F5344CB8AC3E}">
        <p14:creationId xmlns="" xmlns:p14="http://schemas.microsoft.com/office/powerpoint/2010/main" val="612590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B3544157-730A-4D04-9BD9-CDC1D50D067C}" type="datetimeFigureOut">
              <a:rPr lang="en-US"/>
              <a:pPr>
                <a:defRPr/>
              </a:pPr>
              <a:t>6/24/2015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73AEEBD3-8F7D-4679-A36C-D3C04CEC6A93}" type="slidenum">
              <a:rPr lang="en-US" altLang="en-US"/>
              <a:pPr/>
              <a:t>‹#›</a:t>
            </a:fld>
            <a:endParaRPr lang="en-US" altLang="en-US"/>
          </a:p>
        </p:txBody>
      </p:sp>
    </p:spTree>
    <p:extLst>
      <p:ext uri="{BB962C8B-B14F-4D97-AF65-F5344CB8AC3E}">
        <p14:creationId xmlns="" xmlns:p14="http://schemas.microsoft.com/office/powerpoint/2010/main" val="13413667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76863C11-CA65-4E42-BEAF-9BFBADA34CE7}" type="datetimeFigureOut">
              <a:rPr lang="en-US"/>
              <a:pPr>
                <a:defRPr/>
              </a:pPr>
              <a:t>6/24/2015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2191C58A-0C8A-49E1-A4D0-37CA5CA45817}" type="slidenum">
              <a:rPr lang="en-US" altLang="en-US"/>
              <a:pPr/>
              <a:t>‹#›</a:t>
            </a:fld>
            <a:endParaRPr lang="en-US" altLang="en-US"/>
          </a:p>
        </p:txBody>
      </p:sp>
    </p:spTree>
    <p:extLst>
      <p:ext uri="{BB962C8B-B14F-4D97-AF65-F5344CB8AC3E}">
        <p14:creationId xmlns="" xmlns:p14="http://schemas.microsoft.com/office/powerpoint/2010/main" val="104737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prstClr val="black">
                    <a:tint val="75000"/>
                  </a:prstClr>
                </a:solidFill>
              </a:defRPr>
            </a:lvl1pPr>
          </a:lstStyle>
          <a:p>
            <a:pPr>
              <a:defRPr/>
            </a:pPr>
            <a:fld id="{8E7B833D-E399-4590-AED2-D6F3C32012F7}" type="datetimeFigureOut">
              <a:rPr lang="en-US"/>
              <a:pPr>
                <a:defRPr/>
              </a:pPr>
              <a:t>6/24/2015</a:t>
            </a:fld>
            <a:endParaRPr lang="en-US"/>
          </a:p>
        </p:txBody>
      </p:sp>
      <p:sp>
        <p:nvSpPr>
          <p:cNvPr id="6"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898989"/>
                </a:solidFill>
              </a:defRPr>
            </a:lvl1pPr>
          </a:lstStyle>
          <a:p>
            <a:fld id="{D582BE83-FB86-4F20-9944-BA038B807881}" type="slidenum">
              <a:rPr lang="en-US" altLang="en-US"/>
              <a:pPr/>
              <a:t>‹#›</a:t>
            </a:fld>
            <a:endParaRPr lang="en-US" altLang="en-US"/>
          </a:p>
        </p:txBody>
      </p:sp>
    </p:spTree>
    <p:extLst>
      <p:ext uri="{BB962C8B-B14F-4D97-AF65-F5344CB8AC3E}">
        <p14:creationId xmlns="" xmlns:p14="http://schemas.microsoft.com/office/powerpoint/2010/main" val="373873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8CA3F8-2A41-44AB-8B1E-9FA3080EA552}" type="datetimeFigureOut">
              <a:rPr lang="en-US" smtClean="0"/>
              <a:pPr/>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351287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solidFill>
                  <a:prstClr val="black">
                    <a:tint val="75000"/>
                  </a:prstClr>
                </a:solidFill>
              </a:defRPr>
            </a:lvl1pPr>
          </a:lstStyle>
          <a:p>
            <a:pPr>
              <a:defRPr/>
            </a:pPr>
            <a:fld id="{B9791DC0-5BAD-47EE-81ED-80E853FE99F9}" type="datetimeFigureOut">
              <a:rPr lang="en-US"/>
              <a:pPr>
                <a:defRPr/>
              </a:pPr>
              <a:t>6/24/2015</a:t>
            </a:fld>
            <a:endParaRPr lang="en-US"/>
          </a:p>
        </p:txBody>
      </p:sp>
      <p:sp>
        <p:nvSpPr>
          <p:cNvPr id="8" name="Footer Placeholder 7"/>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defRPr>
                <a:solidFill>
                  <a:srgbClr val="898989"/>
                </a:solidFill>
              </a:defRPr>
            </a:lvl1pPr>
          </a:lstStyle>
          <a:p>
            <a:fld id="{D7164E30-0FC0-46F5-8575-071B2095A66B}" type="slidenum">
              <a:rPr lang="en-US" altLang="en-US"/>
              <a:pPr/>
              <a:t>‹#›</a:t>
            </a:fld>
            <a:endParaRPr lang="en-US" altLang="en-US"/>
          </a:p>
        </p:txBody>
      </p:sp>
    </p:spTree>
    <p:extLst>
      <p:ext uri="{BB962C8B-B14F-4D97-AF65-F5344CB8AC3E}">
        <p14:creationId xmlns="" xmlns:p14="http://schemas.microsoft.com/office/powerpoint/2010/main" val="3853024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prstClr val="black">
                    <a:tint val="75000"/>
                  </a:prstClr>
                </a:solidFill>
              </a:defRPr>
            </a:lvl1pPr>
          </a:lstStyle>
          <a:p>
            <a:pPr>
              <a:defRPr/>
            </a:pPr>
            <a:fld id="{0AEE17D1-D43C-4D1F-91E3-B4257861DC2B}" type="datetimeFigureOut">
              <a:rPr lang="en-US"/>
              <a:pPr>
                <a:defRPr/>
              </a:pPr>
              <a:t>6/24/2015</a:t>
            </a:fld>
            <a:endParaRPr lang="en-US"/>
          </a:p>
        </p:txBody>
      </p:sp>
      <p:sp>
        <p:nvSpPr>
          <p:cNvPr id="4" name="Footer Placeholder 3"/>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898989"/>
                </a:solidFill>
              </a:defRPr>
            </a:lvl1pPr>
          </a:lstStyle>
          <a:p>
            <a:fld id="{2DD9AA7E-B32C-4A28-AEDB-BBDE37CB941A}" type="slidenum">
              <a:rPr lang="en-US" altLang="en-US"/>
              <a:pPr/>
              <a:t>‹#›</a:t>
            </a:fld>
            <a:endParaRPr lang="en-US" altLang="en-US"/>
          </a:p>
        </p:txBody>
      </p:sp>
    </p:spTree>
    <p:extLst>
      <p:ext uri="{BB962C8B-B14F-4D97-AF65-F5344CB8AC3E}">
        <p14:creationId xmlns="" xmlns:p14="http://schemas.microsoft.com/office/powerpoint/2010/main" val="4145156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prstClr val="black">
                    <a:tint val="75000"/>
                  </a:prstClr>
                </a:solidFill>
              </a:defRPr>
            </a:lvl1pPr>
          </a:lstStyle>
          <a:p>
            <a:pPr>
              <a:defRPr/>
            </a:pPr>
            <a:fld id="{C01752EC-C50E-44C8-87BA-D97D72D93236}" type="datetimeFigureOut">
              <a:rPr lang="en-US"/>
              <a:pPr>
                <a:defRPr/>
              </a:pPr>
              <a:t>6/24/2015</a:t>
            </a:fld>
            <a:endParaRPr lang="en-US"/>
          </a:p>
        </p:txBody>
      </p:sp>
      <p:sp>
        <p:nvSpPr>
          <p:cNvPr id="3" name="Footer Placeholder 2"/>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defRPr>
                <a:solidFill>
                  <a:srgbClr val="898989"/>
                </a:solidFill>
              </a:defRPr>
            </a:lvl1pPr>
          </a:lstStyle>
          <a:p>
            <a:fld id="{23FD8F88-F877-48A0-9397-9180712856B3}" type="slidenum">
              <a:rPr lang="en-US" altLang="en-US"/>
              <a:pPr/>
              <a:t>‹#›</a:t>
            </a:fld>
            <a:endParaRPr lang="en-US" altLang="en-US"/>
          </a:p>
        </p:txBody>
      </p:sp>
    </p:spTree>
    <p:extLst>
      <p:ext uri="{BB962C8B-B14F-4D97-AF65-F5344CB8AC3E}">
        <p14:creationId xmlns="" xmlns:p14="http://schemas.microsoft.com/office/powerpoint/2010/main" val="967108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7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prstClr val="black">
                    <a:tint val="75000"/>
                  </a:prstClr>
                </a:solidFill>
              </a:defRPr>
            </a:lvl1pPr>
          </a:lstStyle>
          <a:p>
            <a:pPr>
              <a:defRPr/>
            </a:pPr>
            <a:fld id="{A04C3E8B-0DE5-4350-8665-FDE2C9A9C577}" type="datetimeFigureOut">
              <a:rPr lang="en-US"/>
              <a:pPr>
                <a:defRPr/>
              </a:pPr>
              <a:t>6/24/2015</a:t>
            </a:fld>
            <a:endParaRPr lang="en-US"/>
          </a:p>
        </p:txBody>
      </p:sp>
      <p:sp>
        <p:nvSpPr>
          <p:cNvPr id="6"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898989"/>
                </a:solidFill>
              </a:defRPr>
            </a:lvl1pPr>
          </a:lstStyle>
          <a:p>
            <a:fld id="{37EED4EB-540D-4F87-88E7-94519D42F76A}" type="slidenum">
              <a:rPr lang="en-US" altLang="en-US"/>
              <a:pPr/>
              <a:t>‹#›</a:t>
            </a:fld>
            <a:endParaRPr lang="en-US" altLang="en-US"/>
          </a:p>
        </p:txBody>
      </p:sp>
    </p:spTree>
    <p:extLst>
      <p:ext uri="{BB962C8B-B14F-4D97-AF65-F5344CB8AC3E}">
        <p14:creationId xmlns="" xmlns:p14="http://schemas.microsoft.com/office/powerpoint/2010/main" val="3613521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prstClr val="black">
                    <a:tint val="75000"/>
                  </a:prstClr>
                </a:solidFill>
              </a:defRPr>
            </a:lvl1pPr>
          </a:lstStyle>
          <a:p>
            <a:pPr>
              <a:defRPr/>
            </a:pPr>
            <a:fld id="{B73CAD8D-B3B6-45C7-9E25-FDE1DC6D624E}" type="datetimeFigureOut">
              <a:rPr lang="en-US"/>
              <a:pPr>
                <a:defRPr/>
              </a:pPr>
              <a:t>6/24/2015</a:t>
            </a:fld>
            <a:endParaRPr lang="en-US"/>
          </a:p>
        </p:txBody>
      </p:sp>
      <p:sp>
        <p:nvSpPr>
          <p:cNvPr id="6"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898989"/>
                </a:solidFill>
              </a:defRPr>
            </a:lvl1pPr>
          </a:lstStyle>
          <a:p>
            <a:fld id="{0A19CA47-0017-420F-89E4-94B4D38C43A3}" type="slidenum">
              <a:rPr lang="en-US" altLang="en-US"/>
              <a:pPr/>
              <a:t>‹#›</a:t>
            </a:fld>
            <a:endParaRPr lang="en-US" altLang="en-US"/>
          </a:p>
        </p:txBody>
      </p:sp>
    </p:spTree>
    <p:extLst>
      <p:ext uri="{BB962C8B-B14F-4D97-AF65-F5344CB8AC3E}">
        <p14:creationId xmlns="" xmlns:p14="http://schemas.microsoft.com/office/powerpoint/2010/main" val="2043371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07C31085-28ED-4EC7-8F26-AEEEED596411}" type="datetimeFigureOut">
              <a:rPr lang="en-US"/>
              <a:pPr>
                <a:defRPr/>
              </a:pPr>
              <a:t>6/24/2015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F725E143-E7C9-4CAA-A87A-7A7DA4FA235B}" type="slidenum">
              <a:rPr lang="en-US" altLang="en-US"/>
              <a:pPr/>
              <a:t>‹#›</a:t>
            </a:fld>
            <a:endParaRPr lang="en-US" altLang="en-US"/>
          </a:p>
        </p:txBody>
      </p:sp>
    </p:spTree>
    <p:extLst>
      <p:ext uri="{BB962C8B-B14F-4D97-AF65-F5344CB8AC3E}">
        <p14:creationId xmlns="" xmlns:p14="http://schemas.microsoft.com/office/powerpoint/2010/main" val="1547048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5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fld id="{4F6F1E13-C4A7-41EE-9BC4-21B622C59962}" type="datetimeFigureOut">
              <a:rPr lang="en-US"/>
              <a:pPr>
                <a:defRPr/>
              </a:pPr>
              <a:t>6/24/2015</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898989"/>
                </a:solidFill>
              </a:defRPr>
            </a:lvl1pPr>
          </a:lstStyle>
          <a:p>
            <a:fld id="{F7579588-5715-406F-94E3-3577E18FF18A}" type="slidenum">
              <a:rPr lang="en-US" altLang="en-US"/>
              <a:pPr/>
              <a:t>‹#›</a:t>
            </a:fld>
            <a:endParaRPr lang="en-US" altLang="en-US"/>
          </a:p>
        </p:txBody>
      </p:sp>
    </p:spTree>
    <p:extLst>
      <p:ext uri="{BB962C8B-B14F-4D97-AF65-F5344CB8AC3E}">
        <p14:creationId xmlns="" xmlns:p14="http://schemas.microsoft.com/office/powerpoint/2010/main" val="1118679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
            <a:ext cx="8458200" cy="685800"/>
          </a:xfrm>
        </p:spPr>
        <p:txBody>
          <a:bodyPr/>
          <a:lstStyle/>
          <a:p>
            <a:r>
              <a:rPr lang="en-US" smtClean="0"/>
              <a:t>Click to edit Master title style</a:t>
            </a:r>
            <a:endParaRPr lang="id-ID"/>
          </a:p>
        </p:txBody>
      </p:sp>
      <p:sp>
        <p:nvSpPr>
          <p:cNvPr id="3" name="Table Placeholder 2"/>
          <p:cNvSpPr>
            <a:spLocks noGrp="1"/>
          </p:cNvSpPr>
          <p:nvPr>
            <p:ph type="tbl" idx="1"/>
          </p:nvPr>
        </p:nvSpPr>
        <p:spPr>
          <a:xfrm>
            <a:off x="914400" y="914400"/>
            <a:ext cx="7924800" cy="5715000"/>
          </a:xfrm>
        </p:spPr>
        <p:txBody>
          <a:bodyPr/>
          <a:lstStyle/>
          <a:p>
            <a:pPr lvl="0"/>
            <a:endParaRPr lang="id-ID" noProof="0" smtClean="0"/>
          </a:p>
        </p:txBody>
      </p:sp>
      <p:sp>
        <p:nvSpPr>
          <p:cNvPr id="4" name="Rectangle 3"/>
          <p:cNvSpPr>
            <a:spLocks noGrp="1" noChangeArrowheads="1"/>
          </p:cNvSpPr>
          <p:nvPr>
            <p:ph type="sldNum" sz="quarter" idx="10"/>
          </p:nvPr>
        </p:nvSpPr>
        <p:spPr/>
        <p:txBody>
          <a:bodyPr/>
          <a:lstStyle>
            <a:lvl1pPr>
              <a:defRPr/>
            </a:lvl1pPr>
          </a:lstStyle>
          <a:p>
            <a:fld id="{1CEEA3C8-BEC8-48ED-9506-729C17DCD374}" type="slidenum">
              <a:rPr lang="en-US" altLang="en-US"/>
              <a:pPr/>
              <a:t>‹#›</a:t>
            </a:fld>
            <a:endParaRPr lang="en-US" altLang="en-US"/>
          </a:p>
        </p:txBody>
      </p:sp>
    </p:spTree>
    <p:extLst>
      <p:ext uri="{BB962C8B-B14F-4D97-AF65-F5344CB8AC3E}">
        <p14:creationId xmlns="" xmlns:p14="http://schemas.microsoft.com/office/powerpoint/2010/main" val="37026302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6" descr="Untitled-1.jp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285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CA3F8-2A41-44AB-8B1E-9FA3080EA552}" type="datetimeFigureOut">
              <a:rPr lang="en-US" smtClean="0"/>
              <a:pPr/>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396802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91629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8CA3F8-2A41-44AB-8B1E-9FA3080EA552}"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75113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CA3F8-2A41-44AB-8B1E-9FA3080EA552}" type="datetimeFigureOut">
              <a:rPr lang="en-US" smtClean="0"/>
              <a:pPr/>
              <a:t>6/24/2015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BBE-FA81-4281-9D62-1C0F10D5B2D6}" type="slidenum">
              <a:rPr lang="en-US" smtClean="0"/>
              <a:pPr/>
              <a:t>‹#›</a:t>
            </a:fld>
            <a:endParaRPr lang="en-US"/>
          </a:p>
        </p:txBody>
      </p:sp>
    </p:spTree>
    <p:extLst>
      <p:ext uri="{BB962C8B-B14F-4D97-AF65-F5344CB8AC3E}">
        <p14:creationId xmlns="" xmlns:p14="http://schemas.microsoft.com/office/powerpoint/2010/main" val="278831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012798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031010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533923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CA3F8-2A41-44AB-8B1E-9FA3080EA552}" type="datetimeFigureOut">
              <a:rPr lang="en-US" smtClean="0">
                <a:solidFill>
                  <a:prstClr val="black">
                    <a:tint val="75000"/>
                  </a:prstClr>
                </a:solidFill>
              </a:rPr>
              <a:pPr/>
              <a:t>6/24/2015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317BBE-FA81-4281-9D62-1C0F10D5B2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6133142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rgbClr val="04617B">
                    <a:shade val="90000"/>
                  </a:srgbClr>
                </a:solidFill>
                <a:latin typeface="+mn-lt"/>
                <a:cs typeface="+mn-cs"/>
              </a:defRPr>
            </a:lvl1pPr>
          </a:lstStyle>
          <a:p>
            <a:pPr>
              <a:defRPr/>
            </a:pPr>
            <a:fld id="{C76F5093-FB0E-4BA3-A02C-65FF901A7D77}" type="datetimeFigureOut">
              <a:rPr lang="en-US"/>
              <a:pPr>
                <a:defRPr/>
              </a:pPr>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04617B">
                    <a:shade val="90000"/>
                  </a:srgb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45C75"/>
                </a:solidFill>
              </a:defRPr>
            </a:lvl1pPr>
          </a:lstStyle>
          <a:p>
            <a:pPr fontAlgn="base">
              <a:spcBef>
                <a:spcPct val="0"/>
              </a:spcBef>
              <a:spcAft>
                <a:spcPct val="0"/>
              </a:spcAft>
            </a:pPr>
            <a:fld id="{F8D5B390-2F05-4931-B36F-FB9EB03F0F5E}"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 xmlns:p14="http://schemas.microsoft.com/office/powerpoint/2010/main" val="360697077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12.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2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850005" y="2443652"/>
            <a:ext cx="5381079" cy="209288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id-ID" sz="2600" dirty="0" smtClean="0"/>
              <a:t>ASPEK PENDANAAN DALAM PEMBANGUNAN </a:t>
            </a:r>
            <a:r>
              <a:rPr lang="en-US" sz="2600" dirty="0" smtClean="0"/>
              <a:t>SARANA DAN PRASARANA</a:t>
            </a:r>
            <a:r>
              <a:rPr lang="id-ID" sz="2600" dirty="0" smtClean="0"/>
              <a:t> </a:t>
            </a:r>
            <a:r>
              <a:rPr lang="en-US" sz="2600" dirty="0" smtClean="0"/>
              <a:t>PULAU-PULAU KECIL</a:t>
            </a:r>
            <a:r>
              <a:rPr lang="id-ID" sz="2600" dirty="0" smtClean="0"/>
              <a:t> </a:t>
            </a:r>
            <a:r>
              <a:rPr lang="en-US" sz="2600" dirty="0" smtClean="0"/>
              <a:t>MELALUI</a:t>
            </a:r>
            <a:r>
              <a:rPr lang="id-ID" sz="2600" dirty="0" smtClean="0"/>
              <a:t> APBN &amp; K</a:t>
            </a:r>
            <a:r>
              <a:rPr lang="en-US" sz="2600" dirty="0" smtClean="0"/>
              <a:t>ERJASAMA LINTAS SEKTOR</a:t>
            </a:r>
            <a:endParaRPr lang="en-US" sz="2600" dirty="0"/>
          </a:p>
        </p:txBody>
      </p:sp>
      <p:sp>
        <p:nvSpPr>
          <p:cNvPr id="4" name="TextBox 3"/>
          <p:cNvSpPr txBox="1"/>
          <p:nvPr/>
        </p:nvSpPr>
        <p:spPr>
          <a:xfrm>
            <a:off x="1291771" y="5714475"/>
            <a:ext cx="6647543" cy="1077218"/>
          </a:xfrm>
          <a:prstGeom prst="rect">
            <a:avLst/>
          </a:prstGeom>
          <a:noFill/>
        </p:spPr>
        <p:txBody>
          <a:bodyPr wrap="square" rtlCol="0">
            <a:spAutoFit/>
          </a:bodyPr>
          <a:lstStyle/>
          <a:p>
            <a:pPr algn="ctr"/>
            <a:r>
              <a:rPr lang="en-US" sz="2000" b="1" dirty="0" err="1" smtClean="0">
                <a:solidFill>
                  <a:srgbClr val="F7E399"/>
                </a:solidFill>
                <a:latin typeface="Century Gothic" panose="020B0502020202020204" pitchFamily="34" charset="0"/>
              </a:rPr>
              <a:t>Oleh</a:t>
            </a:r>
            <a:r>
              <a:rPr lang="en-US" sz="2000" b="1" dirty="0" smtClean="0">
                <a:solidFill>
                  <a:srgbClr val="F7E399"/>
                </a:solidFill>
                <a:latin typeface="Century Gothic" panose="020B0502020202020204" pitchFamily="34" charset="0"/>
              </a:rPr>
              <a:t> :</a:t>
            </a:r>
          </a:p>
          <a:p>
            <a:pPr algn="ctr"/>
            <a:r>
              <a:rPr lang="en-US" sz="2400" b="1" dirty="0" err="1" smtClean="0">
                <a:solidFill>
                  <a:srgbClr val="F7E399"/>
                </a:solidFill>
                <a:latin typeface="Century Gothic" panose="020B0502020202020204" pitchFamily="34" charset="0"/>
              </a:rPr>
              <a:t>Direktur</a:t>
            </a:r>
            <a:r>
              <a:rPr lang="en-US" sz="2400" b="1" dirty="0" smtClean="0">
                <a:solidFill>
                  <a:srgbClr val="F7E399"/>
                </a:solidFill>
                <a:latin typeface="Century Gothic" panose="020B0502020202020204" pitchFamily="34" charset="0"/>
              </a:rPr>
              <a:t> </a:t>
            </a:r>
            <a:r>
              <a:rPr lang="en-US" sz="2400" b="1" dirty="0" err="1" smtClean="0">
                <a:solidFill>
                  <a:srgbClr val="F7E399"/>
                </a:solidFill>
                <a:latin typeface="Century Gothic" panose="020B0502020202020204" pitchFamily="34" charset="0"/>
              </a:rPr>
              <a:t>Pendayagunaan</a:t>
            </a:r>
            <a:r>
              <a:rPr lang="en-US" sz="2400" b="1" dirty="0" smtClean="0">
                <a:solidFill>
                  <a:srgbClr val="F7E399"/>
                </a:solidFill>
                <a:latin typeface="Century Gothic" panose="020B0502020202020204" pitchFamily="34" charset="0"/>
              </a:rPr>
              <a:t> </a:t>
            </a:r>
            <a:r>
              <a:rPr lang="en-US" sz="2400" b="1" dirty="0" err="1" smtClean="0">
                <a:solidFill>
                  <a:srgbClr val="F7E399"/>
                </a:solidFill>
                <a:latin typeface="Century Gothic" panose="020B0502020202020204" pitchFamily="34" charset="0"/>
              </a:rPr>
              <a:t>pulau-pulau</a:t>
            </a:r>
            <a:r>
              <a:rPr lang="en-US" sz="2400" b="1" dirty="0" smtClean="0">
                <a:solidFill>
                  <a:srgbClr val="F7E399"/>
                </a:solidFill>
                <a:latin typeface="Century Gothic" panose="020B0502020202020204" pitchFamily="34" charset="0"/>
              </a:rPr>
              <a:t> Kecil</a:t>
            </a:r>
            <a:endParaRPr lang="id-ID" sz="2400" b="1" dirty="0" smtClean="0">
              <a:solidFill>
                <a:srgbClr val="F7E399"/>
              </a:solidFill>
              <a:latin typeface="Century Gothic" panose="020B0502020202020204" pitchFamily="34" charset="0"/>
            </a:endParaRPr>
          </a:p>
          <a:p>
            <a:pPr algn="ctr"/>
            <a:r>
              <a:rPr lang="id-ID" sz="2000" b="1" dirty="0" smtClean="0">
                <a:solidFill>
                  <a:srgbClr val="F7E399"/>
                </a:solidFill>
                <a:latin typeface="Century Gothic" panose="020B0502020202020204" pitchFamily="34" charset="0"/>
              </a:rPr>
              <a:t>Jakarta, 24 Juni 2015</a:t>
            </a:r>
            <a:endParaRPr lang="en-US" sz="2000" b="1" dirty="0">
              <a:solidFill>
                <a:srgbClr val="F7E399"/>
              </a:solidFill>
              <a:latin typeface="Century Gothic" panose="020B0502020202020204" pitchFamily="34" charset="0"/>
            </a:endParaRPr>
          </a:p>
        </p:txBody>
      </p:sp>
      <p:sp>
        <p:nvSpPr>
          <p:cNvPr id="2" name="TextBox 1"/>
          <p:cNvSpPr txBox="1"/>
          <p:nvPr/>
        </p:nvSpPr>
        <p:spPr>
          <a:xfrm>
            <a:off x="-48234" y="403412"/>
            <a:ext cx="6323269" cy="707886"/>
          </a:xfrm>
          <a:prstGeom prst="rect">
            <a:avLst/>
          </a:prstGeom>
          <a:noFill/>
        </p:spPr>
        <p:txBody>
          <a:bodyPr wrap="none" rtlCol="0">
            <a:spAutoFit/>
          </a:bodyPr>
          <a:lstStyle/>
          <a:p>
            <a:r>
              <a:rPr lang="en-US" sz="2000" b="1" dirty="0" err="1" smtClean="0"/>
              <a:t>Direktorat</a:t>
            </a:r>
            <a:r>
              <a:rPr lang="en-US" sz="2000" b="1" dirty="0" smtClean="0"/>
              <a:t> </a:t>
            </a:r>
            <a:r>
              <a:rPr lang="en-US" sz="2000" b="1" dirty="0" err="1" smtClean="0"/>
              <a:t>Jenderal</a:t>
            </a:r>
            <a:r>
              <a:rPr lang="en-US" sz="2000" b="1" dirty="0" smtClean="0"/>
              <a:t> </a:t>
            </a:r>
            <a:r>
              <a:rPr lang="en-US" sz="2000" b="1" dirty="0" err="1" smtClean="0"/>
              <a:t>Kelautan</a:t>
            </a:r>
            <a:r>
              <a:rPr lang="en-US" sz="2000" b="1" dirty="0" smtClean="0"/>
              <a:t> </a:t>
            </a:r>
            <a:r>
              <a:rPr lang="en-US" sz="2000" b="1" dirty="0" err="1" smtClean="0"/>
              <a:t>Pesisir</a:t>
            </a:r>
            <a:r>
              <a:rPr lang="en-US" sz="2000" b="1" dirty="0" smtClean="0"/>
              <a:t> </a:t>
            </a:r>
            <a:r>
              <a:rPr lang="en-US" sz="2000" b="1" dirty="0" err="1" smtClean="0"/>
              <a:t>dan</a:t>
            </a:r>
            <a:r>
              <a:rPr lang="en-US" sz="2000" b="1" dirty="0" smtClean="0"/>
              <a:t> </a:t>
            </a:r>
            <a:r>
              <a:rPr lang="en-US" sz="2000" b="1" dirty="0" err="1" smtClean="0"/>
              <a:t>Pulau-pulau</a:t>
            </a:r>
            <a:r>
              <a:rPr lang="en-US" sz="2000" b="1" dirty="0" smtClean="0"/>
              <a:t> Kecil</a:t>
            </a:r>
          </a:p>
          <a:p>
            <a:r>
              <a:rPr lang="en-US" sz="2000" b="1" dirty="0" err="1" smtClean="0"/>
              <a:t>Direktorat</a:t>
            </a:r>
            <a:r>
              <a:rPr lang="en-US" sz="2000" b="1" dirty="0" smtClean="0"/>
              <a:t> </a:t>
            </a:r>
            <a:r>
              <a:rPr lang="en-US" sz="2000" b="1" dirty="0" err="1" smtClean="0"/>
              <a:t>Pendayagunaan</a:t>
            </a:r>
            <a:r>
              <a:rPr lang="en-US" sz="2000" b="1" dirty="0" smtClean="0"/>
              <a:t> </a:t>
            </a:r>
            <a:r>
              <a:rPr lang="en-US" sz="2000" b="1" dirty="0" err="1" smtClean="0"/>
              <a:t>Pulau-pulau</a:t>
            </a:r>
            <a:r>
              <a:rPr lang="en-US" sz="2000" b="1" dirty="0" smtClean="0"/>
              <a:t> Kecil</a:t>
            </a:r>
            <a:endParaRPr lang="en-US" sz="2000" b="1" dirty="0"/>
          </a:p>
        </p:txBody>
      </p:sp>
    </p:spTree>
    <p:extLst>
      <p:ext uri="{BB962C8B-B14F-4D97-AF65-F5344CB8AC3E}">
        <p14:creationId xmlns="" xmlns:p14="http://schemas.microsoft.com/office/powerpoint/2010/main" val="3961835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encrypted-tbn0.gstatic.com/images?q=tbn:ANd9GcQm1c4Y88UsibvrVJB0EIhedeAMn5R5iH0QFByteNL_9dQu1NQM"/>
          <p:cNvPicPr>
            <a:picLocks noChangeAspect="1" noChangeArrowheads="1"/>
          </p:cNvPicPr>
          <p:nvPr/>
        </p:nvPicPr>
        <p:blipFill>
          <a:blip r:embed="rId2">
            <a:extLst>
              <a:ext uri="{28A0092B-C50C-407E-A947-70E740481C1C}"/>
            </a:extLst>
          </a:blip>
          <a:srcRect/>
          <a:stretch>
            <a:fillRect/>
          </a:stretch>
        </p:blipFill>
        <p:spPr bwMode="auto">
          <a:xfrm>
            <a:off x="762000" y="1495677"/>
            <a:ext cx="1604684"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7" name="Picture 39"/>
          <p:cNvPicPr>
            <a:picLocks noChangeAspect="1" noChangeArrowheads="1"/>
          </p:cNvPicPr>
          <p:nvPr/>
        </p:nvPicPr>
        <p:blipFill>
          <a:blip r:embed="rId3" cstate="print"/>
          <a:srcRect l="10938" t="19792" r="7031" b="12500"/>
          <a:stretch>
            <a:fillRect/>
          </a:stretch>
        </p:blipFill>
        <p:spPr bwMode="auto">
          <a:xfrm>
            <a:off x="2697400" y="1447800"/>
            <a:ext cx="1646000"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4" descr="https://encrypted-tbn2.gstatic.com/images?q=tbn:ANd9GcTlApjm-4JqygoL4Pe3WJx-d_2bV5xIvGHKX9Clag3olyBXG5pq"/>
          <p:cNvPicPr>
            <a:picLocks noChangeAspect="1" noChangeArrowheads="1"/>
          </p:cNvPicPr>
          <p:nvPr/>
        </p:nvPicPr>
        <p:blipFill>
          <a:blip r:embed="rId4">
            <a:extLst>
              <a:ext uri="{28A0092B-C50C-407E-A947-70E740481C1C}"/>
            </a:extLst>
          </a:blip>
          <a:srcRect/>
          <a:stretch>
            <a:fillRect/>
          </a:stretch>
        </p:blipFill>
        <p:spPr bwMode="auto">
          <a:xfrm>
            <a:off x="4643716" y="1447800"/>
            <a:ext cx="1604684" cy="1153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9" name="Picture 6" descr="http://batamkota.go.id/images/kapal.jpg"/>
          <p:cNvPicPr>
            <a:picLocks noChangeAspect="1" noChangeArrowheads="1"/>
          </p:cNvPicPr>
          <p:nvPr/>
        </p:nvPicPr>
        <p:blipFill>
          <a:blip r:embed="rId5" cstate="print">
            <a:extLst>
              <a:ext uri="{28A0092B-C50C-407E-A947-70E740481C1C}"/>
            </a:extLst>
          </a:blip>
          <a:srcRect/>
          <a:stretch>
            <a:fillRect/>
          </a:stretch>
        </p:blipFill>
        <p:spPr bwMode="auto">
          <a:xfrm>
            <a:off x="6553200" y="1447800"/>
            <a:ext cx="1580189" cy="1153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10" name="Picture 12" descr="DSCN1965"/>
          <p:cNvPicPr>
            <a:picLocks noChangeAspect="1" noChangeArrowheads="1"/>
          </p:cNvPicPr>
          <p:nvPr/>
        </p:nvPicPr>
        <p:blipFill>
          <a:blip r:embed="rId6" cstate="print"/>
          <a:srcRect/>
          <a:stretch>
            <a:fillRect/>
          </a:stretch>
        </p:blipFill>
        <p:spPr bwMode="auto">
          <a:xfrm>
            <a:off x="4648200" y="3340560"/>
            <a:ext cx="1604684" cy="1143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divot"/>
            <a:contourClr>
              <a:srgbClr val="969696"/>
            </a:contourClr>
          </a:sp3d>
        </p:spPr>
      </p:pic>
      <p:pic>
        <p:nvPicPr>
          <p:cNvPr id="11" name="Picture 12" descr="http://2.bp.blogspot.com/_qekOaEOUrLE/TTa6sKcZ9WI/AAAAAAAAAA0/jY-2ga6zARs/s1600/pencemaran-air-sungai.jpg"/>
          <p:cNvPicPr>
            <a:picLocks noChangeAspect="1" noChangeArrowheads="1"/>
          </p:cNvPicPr>
          <p:nvPr/>
        </p:nvPicPr>
        <p:blipFill>
          <a:blip r:embed="rId7">
            <a:extLst>
              <a:ext uri="{28A0092B-C50C-407E-A947-70E740481C1C}"/>
            </a:extLst>
          </a:blip>
          <a:srcRect/>
          <a:stretch>
            <a:fillRect/>
          </a:stretch>
        </p:blipFill>
        <p:spPr bwMode="auto">
          <a:xfrm>
            <a:off x="6649411" y="3352800"/>
            <a:ext cx="1580189" cy="1153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divot"/>
            <a:contourClr>
              <a:srgbClr val="969696"/>
            </a:contourClr>
          </a:sp3d>
          <a:extLst>
            <a:ext uri="{909E8E84-426E-40DD-AFC4-6F175D3DCCD1}"/>
          </a:extLst>
        </p:spPr>
      </p:pic>
      <p:pic>
        <p:nvPicPr>
          <p:cNvPr id="12" name="Picture 8" descr="https://encrypted-tbn2.gstatic.com/images?q=tbn:ANd9GcScpXYLL4FzRGgwriVxP3o8Bi3Uxm0OQXc2f4Ch7k0l3V4fiUiN"/>
          <p:cNvPicPr>
            <a:picLocks noChangeAspect="1" noChangeArrowheads="1"/>
          </p:cNvPicPr>
          <p:nvPr/>
        </p:nvPicPr>
        <p:blipFill>
          <a:blip r:embed="rId8">
            <a:extLst>
              <a:ext uri="{28A0092B-C50C-407E-A947-70E740481C1C}"/>
            </a:extLst>
          </a:blip>
          <a:srcRect/>
          <a:stretch>
            <a:fillRect/>
          </a:stretch>
        </p:blipFill>
        <p:spPr bwMode="auto">
          <a:xfrm>
            <a:off x="757518" y="3436605"/>
            <a:ext cx="1604682" cy="1022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extLst>
        </p:spPr>
      </p:pic>
      <p:pic>
        <p:nvPicPr>
          <p:cNvPr id="13" name="Picture 5"/>
          <p:cNvPicPr>
            <a:picLocks noChangeAspect="1" noChangeArrowheads="1"/>
          </p:cNvPicPr>
          <p:nvPr/>
        </p:nvPicPr>
        <p:blipFill>
          <a:blip r:embed="rId9" cstate="print">
            <a:lum bright="6000"/>
          </a:blip>
          <a:srcRect/>
          <a:stretch>
            <a:fillRect/>
          </a:stretch>
        </p:blipFill>
        <p:spPr bwMode="auto">
          <a:xfrm>
            <a:off x="2687011" y="3409519"/>
            <a:ext cx="1580189" cy="1022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a:spLocks noChangeArrowheads="1"/>
          </p:cNvSpPr>
          <p:nvPr/>
        </p:nvSpPr>
        <p:spPr bwMode="auto">
          <a:xfrm>
            <a:off x="874488" y="2614613"/>
            <a:ext cx="1375889" cy="400110"/>
          </a:xfrm>
          <a:prstGeom prst="rect">
            <a:avLst/>
          </a:prstGeom>
          <a:noFill/>
          <a:ln w="9525">
            <a:noFill/>
            <a:miter lim="800000"/>
            <a:headEnd/>
            <a:tailEnd/>
          </a:ln>
        </p:spPr>
        <p:txBody>
          <a:bodyPr wrap="none">
            <a:spAutoFit/>
          </a:bodyPr>
          <a:lstStyle/>
          <a:p>
            <a:r>
              <a:rPr lang="en-US" sz="2000" dirty="0" err="1"/>
              <a:t>Kemiskinan</a:t>
            </a:r>
            <a:endParaRPr lang="en-US" sz="2000" dirty="0"/>
          </a:p>
        </p:txBody>
      </p:sp>
      <p:sp>
        <p:nvSpPr>
          <p:cNvPr id="15" name="TextBox 14"/>
          <p:cNvSpPr txBox="1">
            <a:spLocks noChangeArrowheads="1"/>
          </p:cNvSpPr>
          <p:nvPr/>
        </p:nvSpPr>
        <p:spPr bwMode="auto">
          <a:xfrm>
            <a:off x="2895600" y="2614613"/>
            <a:ext cx="1188595" cy="400110"/>
          </a:xfrm>
          <a:prstGeom prst="rect">
            <a:avLst/>
          </a:prstGeom>
          <a:noFill/>
          <a:ln w="9525">
            <a:noFill/>
            <a:miter lim="800000"/>
            <a:headEnd/>
            <a:tailEnd/>
          </a:ln>
        </p:spPr>
        <p:txBody>
          <a:bodyPr wrap="none">
            <a:spAutoFit/>
          </a:bodyPr>
          <a:lstStyle/>
          <a:p>
            <a:r>
              <a:rPr lang="en-US" sz="2000" dirty="0"/>
              <a:t>Air </a:t>
            </a:r>
            <a:r>
              <a:rPr lang="en-US" sz="2000" dirty="0" err="1"/>
              <a:t>Bersih</a:t>
            </a:r>
            <a:endParaRPr lang="en-US" sz="2000" dirty="0"/>
          </a:p>
        </p:txBody>
      </p:sp>
      <p:sp>
        <p:nvSpPr>
          <p:cNvPr id="16" name="TextBox 15"/>
          <p:cNvSpPr txBox="1">
            <a:spLocks noChangeArrowheads="1"/>
          </p:cNvSpPr>
          <p:nvPr/>
        </p:nvSpPr>
        <p:spPr bwMode="auto">
          <a:xfrm>
            <a:off x="5043716" y="2628900"/>
            <a:ext cx="802143" cy="400110"/>
          </a:xfrm>
          <a:prstGeom prst="rect">
            <a:avLst/>
          </a:prstGeom>
          <a:noFill/>
          <a:ln w="9525">
            <a:noFill/>
            <a:miter lim="800000"/>
            <a:headEnd/>
            <a:tailEnd/>
          </a:ln>
        </p:spPr>
        <p:txBody>
          <a:bodyPr wrap="none">
            <a:spAutoFit/>
          </a:bodyPr>
          <a:lstStyle/>
          <a:p>
            <a:r>
              <a:rPr lang="en-US" sz="2000" dirty="0" err="1"/>
              <a:t>Listrik</a:t>
            </a:r>
            <a:endParaRPr lang="en-US" sz="2000" dirty="0"/>
          </a:p>
        </p:txBody>
      </p:sp>
      <p:sp>
        <p:nvSpPr>
          <p:cNvPr id="17" name="TextBox 16"/>
          <p:cNvSpPr txBox="1">
            <a:spLocks noChangeArrowheads="1"/>
          </p:cNvSpPr>
          <p:nvPr/>
        </p:nvSpPr>
        <p:spPr bwMode="auto">
          <a:xfrm>
            <a:off x="6629400" y="2638425"/>
            <a:ext cx="1463606" cy="400110"/>
          </a:xfrm>
          <a:prstGeom prst="rect">
            <a:avLst/>
          </a:prstGeom>
          <a:noFill/>
          <a:ln w="9525">
            <a:noFill/>
            <a:miter lim="800000"/>
            <a:headEnd/>
            <a:tailEnd/>
          </a:ln>
        </p:spPr>
        <p:txBody>
          <a:bodyPr wrap="none">
            <a:spAutoFit/>
          </a:bodyPr>
          <a:lstStyle/>
          <a:p>
            <a:r>
              <a:rPr lang="en-US" sz="2000" dirty="0" err="1"/>
              <a:t>Transportasi</a:t>
            </a:r>
            <a:endParaRPr lang="en-US" sz="2000" dirty="0"/>
          </a:p>
        </p:txBody>
      </p:sp>
      <p:sp>
        <p:nvSpPr>
          <p:cNvPr id="18" name="TextBox 17"/>
          <p:cNvSpPr txBox="1">
            <a:spLocks noChangeArrowheads="1"/>
          </p:cNvSpPr>
          <p:nvPr/>
        </p:nvSpPr>
        <p:spPr bwMode="auto">
          <a:xfrm>
            <a:off x="4652963" y="4494213"/>
            <a:ext cx="1661096" cy="400110"/>
          </a:xfrm>
          <a:prstGeom prst="rect">
            <a:avLst/>
          </a:prstGeom>
          <a:noFill/>
          <a:ln w="9525">
            <a:noFill/>
            <a:miter lim="800000"/>
            <a:headEnd/>
            <a:tailEnd/>
          </a:ln>
        </p:spPr>
        <p:txBody>
          <a:bodyPr wrap="none">
            <a:spAutoFit/>
          </a:bodyPr>
          <a:lstStyle/>
          <a:p>
            <a:r>
              <a:rPr lang="id-ID" sz="2000" dirty="0"/>
              <a:t>Sanitasi Buruk</a:t>
            </a:r>
            <a:endParaRPr lang="en-US" sz="2000" dirty="0"/>
          </a:p>
        </p:txBody>
      </p:sp>
      <p:sp>
        <p:nvSpPr>
          <p:cNvPr id="19" name="TextBox 18"/>
          <p:cNvSpPr txBox="1">
            <a:spLocks noChangeArrowheads="1"/>
          </p:cNvSpPr>
          <p:nvPr/>
        </p:nvSpPr>
        <p:spPr bwMode="auto">
          <a:xfrm>
            <a:off x="7086600" y="4484688"/>
            <a:ext cx="949299" cy="400110"/>
          </a:xfrm>
          <a:prstGeom prst="rect">
            <a:avLst/>
          </a:prstGeom>
          <a:noFill/>
          <a:ln w="9525">
            <a:noFill/>
            <a:miter lim="800000"/>
            <a:headEnd/>
            <a:tailEnd/>
          </a:ln>
        </p:spPr>
        <p:txBody>
          <a:bodyPr wrap="none">
            <a:spAutoFit/>
          </a:bodyPr>
          <a:lstStyle/>
          <a:p>
            <a:r>
              <a:rPr lang="en-US" sz="2000" dirty="0" err="1"/>
              <a:t>Limbah</a:t>
            </a:r>
            <a:endParaRPr lang="en-US" sz="2000" dirty="0"/>
          </a:p>
        </p:txBody>
      </p:sp>
      <p:sp>
        <p:nvSpPr>
          <p:cNvPr id="20" name="TextBox 19"/>
          <p:cNvSpPr txBox="1">
            <a:spLocks noChangeArrowheads="1"/>
          </p:cNvSpPr>
          <p:nvPr/>
        </p:nvSpPr>
        <p:spPr bwMode="auto">
          <a:xfrm>
            <a:off x="919163" y="4462463"/>
            <a:ext cx="1075423" cy="400110"/>
          </a:xfrm>
          <a:prstGeom prst="rect">
            <a:avLst/>
          </a:prstGeom>
          <a:noFill/>
          <a:ln w="9525">
            <a:noFill/>
            <a:miter lim="800000"/>
            <a:headEnd/>
            <a:tailEnd/>
          </a:ln>
        </p:spPr>
        <p:txBody>
          <a:bodyPr wrap="none">
            <a:spAutoFit/>
          </a:bodyPr>
          <a:lstStyle/>
          <a:p>
            <a:r>
              <a:rPr lang="en-US" sz="2000" dirty="0" err="1"/>
              <a:t>Bencana</a:t>
            </a:r>
            <a:endParaRPr lang="en-US" sz="2000" dirty="0"/>
          </a:p>
        </p:txBody>
      </p:sp>
      <p:sp>
        <p:nvSpPr>
          <p:cNvPr id="21" name="TextBox 20"/>
          <p:cNvSpPr txBox="1">
            <a:spLocks noChangeArrowheads="1"/>
          </p:cNvSpPr>
          <p:nvPr/>
        </p:nvSpPr>
        <p:spPr bwMode="auto">
          <a:xfrm>
            <a:off x="2543628" y="4483100"/>
            <a:ext cx="1921360" cy="400110"/>
          </a:xfrm>
          <a:prstGeom prst="rect">
            <a:avLst/>
          </a:prstGeom>
          <a:noFill/>
          <a:ln w="9525">
            <a:noFill/>
            <a:miter lim="800000"/>
            <a:headEnd/>
            <a:tailEnd/>
          </a:ln>
        </p:spPr>
        <p:txBody>
          <a:bodyPr wrap="none">
            <a:spAutoFit/>
          </a:bodyPr>
          <a:lstStyle/>
          <a:p>
            <a:r>
              <a:rPr lang="en-US" sz="2000" dirty="0" err="1"/>
              <a:t>Kerusakan</a:t>
            </a:r>
            <a:r>
              <a:rPr lang="en-US" sz="2000" dirty="0"/>
              <a:t> </a:t>
            </a:r>
            <a:r>
              <a:rPr lang="en-US" sz="2000" dirty="0" err="1"/>
              <a:t>Lingk</a:t>
            </a:r>
            <a:r>
              <a:rPr lang="en-US" sz="2000" dirty="0"/>
              <a:t>.</a:t>
            </a:r>
          </a:p>
        </p:txBody>
      </p:sp>
      <p:pic>
        <p:nvPicPr>
          <p:cNvPr id="10258" name="Picture 5" descr="F:\DOKUMEN KANTOR\FOTO SURVEI DULLAH LAUT\dullah.jpg"/>
          <p:cNvPicPr>
            <a:picLocks noChangeAspect="1" noChangeArrowheads="1"/>
          </p:cNvPicPr>
          <p:nvPr/>
        </p:nvPicPr>
        <p:blipFill>
          <a:blip r:embed="rId10"/>
          <a:srcRect/>
          <a:stretch>
            <a:fillRect/>
          </a:stretch>
        </p:blipFill>
        <p:spPr bwMode="auto">
          <a:xfrm>
            <a:off x="0" y="5067300"/>
            <a:ext cx="9144000" cy="2133600"/>
          </a:xfrm>
          <a:prstGeom prst="rect">
            <a:avLst/>
          </a:prstGeom>
          <a:noFill/>
          <a:ln w="9525">
            <a:noFill/>
            <a:miter lim="800000"/>
            <a:headEnd/>
            <a:tailEnd/>
          </a:ln>
        </p:spPr>
      </p:pic>
      <p:sp>
        <p:nvSpPr>
          <p:cNvPr id="23" name="Title 1"/>
          <p:cNvSpPr txBox="1">
            <a:spLocks/>
          </p:cNvSpPr>
          <p:nvPr/>
        </p:nvSpPr>
        <p:spPr>
          <a:xfrm>
            <a:off x="1447800" y="381000"/>
            <a:ext cx="6172201"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Permasalahan Di Pulau-pulau Kecil</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Tree>
  </p:cSld>
  <p:clrMapOvr>
    <a:masterClrMapping/>
  </p:clrMapOvr>
  <p:transition>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322944" y="3933378"/>
            <a:ext cx="6896100" cy="707886"/>
          </a:xfrm>
          <a:prstGeom prst="rect">
            <a:avLst/>
          </a:prstGeom>
          <a:noFill/>
          <a:ln w="9525">
            <a:noFill/>
            <a:miter lim="800000"/>
            <a:headEnd/>
            <a:tailEnd/>
          </a:ln>
        </p:spPr>
        <p:txBody>
          <a:bodyPr wrap="square">
            <a:spAutoFit/>
          </a:bodyPr>
          <a:lstStyle/>
          <a:p>
            <a:pPr marL="285750" indent="-285750">
              <a:buFont typeface="Wingdings" pitchFamily="2" charset="2"/>
              <a:buChar char="§"/>
            </a:pPr>
            <a:r>
              <a:rPr lang="id-ID" sz="2000" b="1" dirty="0" smtClean="0"/>
              <a:t>Kesadaran </a:t>
            </a:r>
            <a:r>
              <a:rPr lang="id-ID" sz="2000" b="1" dirty="0"/>
              <a:t>dan pengetahuan masyarakat pulau akan pentingnya sanitasi masih rendah</a:t>
            </a:r>
            <a:endParaRPr lang="en-US" sz="2000" b="1" dirty="0"/>
          </a:p>
        </p:txBody>
      </p:sp>
      <p:pic>
        <p:nvPicPr>
          <p:cNvPr id="11267" name="Picture 5" descr="F:\DOKUMEN KANTOR\FOTO SURVEI DULLAH LAUT\dullah.jpg"/>
          <p:cNvPicPr>
            <a:picLocks noChangeAspect="1" noChangeArrowheads="1"/>
          </p:cNvPicPr>
          <p:nvPr/>
        </p:nvPicPr>
        <p:blipFill>
          <a:blip r:embed="rId2"/>
          <a:srcRect/>
          <a:stretch>
            <a:fillRect/>
          </a:stretch>
        </p:blipFill>
        <p:spPr bwMode="auto">
          <a:xfrm>
            <a:off x="0" y="5067300"/>
            <a:ext cx="9144000" cy="2133600"/>
          </a:xfrm>
          <a:prstGeom prst="rect">
            <a:avLst/>
          </a:prstGeom>
          <a:noFill/>
          <a:ln w="9525">
            <a:noFill/>
            <a:miter lim="800000"/>
            <a:headEnd/>
            <a:tailEnd/>
          </a:ln>
        </p:spPr>
      </p:pic>
      <p:sp>
        <p:nvSpPr>
          <p:cNvPr id="23" name="Title 1"/>
          <p:cNvSpPr txBox="1">
            <a:spLocks/>
          </p:cNvSpPr>
          <p:nvPr/>
        </p:nvSpPr>
        <p:spPr>
          <a:xfrm>
            <a:off x="381000" y="228600"/>
            <a:ext cx="7391400"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Permasalahan Sektor Sanitasi Pulau Kecil</a:t>
            </a:r>
            <a:endParaRPr lang="en-US"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2" name="TextBox 21"/>
          <p:cNvSpPr txBox="1">
            <a:spLocks noChangeArrowheads="1"/>
          </p:cNvSpPr>
          <p:nvPr/>
        </p:nvSpPr>
        <p:spPr bwMode="auto">
          <a:xfrm>
            <a:off x="322944" y="3443520"/>
            <a:ext cx="6858000" cy="400110"/>
          </a:xfrm>
          <a:prstGeom prst="rect">
            <a:avLst/>
          </a:prstGeom>
          <a:noFill/>
          <a:ln w="9525">
            <a:noFill/>
            <a:miter lim="800000"/>
            <a:headEnd/>
            <a:tailEnd/>
          </a:ln>
        </p:spPr>
        <p:txBody>
          <a:bodyPr wrap="square">
            <a:spAutoFit/>
          </a:bodyPr>
          <a:lstStyle/>
          <a:p>
            <a:pPr marL="285750" indent="-285750">
              <a:buFont typeface="Wingdings" pitchFamily="2" charset="2"/>
              <a:buChar char="§"/>
            </a:pPr>
            <a:r>
              <a:rPr lang="id-ID" sz="2000" b="1" dirty="0"/>
              <a:t>Kebiasaan negatif masyarakat pulau terkait sanitasi</a:t>
            </a:r>
            <a:endParaRPr lang="en-US" sz="2000" b="1" dirty="0"/>
          </a:p>
        </p:txBody>
      </p:sp>
      <p:sp>
        <p:nvSpPr>
          <p:cNvPr id="11272" name="Rectangle 1"/>
          <p:cNvSpPr>
            <a:spLocks noChangeArrowheads="1"/>
          </p:cNvSpPr>
          <p:nvPr/>
        </p:nvSpPr>
        <p:spPr bwMode="auto">
          <a:xfrm>
            <a:off x="374197" y="1033830"/>
            <a:ext cx="6934200" cy="707886"/>
          </a:xfrm>
          <a:prstGeom prst="rect">
            <a:avLst/>
          </a:prstGeom>
          <a:noFill/>
          <a:ln w="9525">
            <a:noFill/>
            <a:miter lim="800000"/>
            <a:headEnd/>
            <a:tailEnd/>
          </a:ln>
        </p:spPr>
        <p:txBody>
          <a:bodyPr>
            <a:spAutoFit/>
          </a:bodyPr>
          <a:lstStyle/>
          <a:p>
            <a:pPr marL="285750" indent="-285750" algn="just">
              <a:buFont typeface="Wingdings" pitchFamily="2" charset="2"/>
              <a:buChar char="§"/>
            </a:pPr>
            <a:r>
              <a:rPr lang="id-ID" sz="2000" b="1" dirty="0"/>
              <a:t>Wilayah pulau-pulau kecil merupakan daerah yang sangat miskin akan sumber air tawar</a:t>
            </a:r>
          </a:p>
        </p:txBody>
      </p:sp>
      <p:sp>
        <p:nvSpPr>
          <p:cNvPr id="11273" name="Rectangle 2"/>
          <p:cNvSpPr>
            <a:spLocks noChangeArrowheads="1"/>
          </p:cNvSpPr>
          <p:nvPr/>
        </p:nvSpPr>
        <p:spPr bwMode="auto">
          <a:xfrm>
            <a:off x="351972" y="1803402"/>
            <a:ext cx="6858000" cy="1015663"/>
          </a:xfrm>
          <a:prstGeom prst="rect">
            <a:avLst/>
          </a:prstGeom>
          <a:noFill/>
          <a:ln w="9525">
            <a:noFill/>
            <a:miter lim="800000"/>
            <a:headEnd/>
            <a:tailEnd/>
          </a:ln>
        </p:spPr>
        <p:txBody>
          <a:bodyPr>
            <a:spAutoFit/>
          </a:bodyPr>
          <a:lstStyle/>
          <a:p>
            <a:pPr marL="285750" indent="-285750" algn="just">
              <a:buFont typeface="Wingdings" pitchFamily="2" charset="2"/>
              <a:buChar char="§"/>
            </a:pPr>
            <a:r>
              <a:rPr lang="id-ID" sz="2000" b="1" dirty="0"/>
              <a:t>Pengambilan air tanah secara terus menerus yang mengakibatkan penurunan volume air tanah dan masuknya intrusi air laut menggantikan air tanah di pulau-pulau kecil.</a:t>
            </a:r>
          </a:p>
        </p:txBody>
      </p:sp>
      <p:sp>
        <p:nvSpPr>
          <p:cNvPr id="25" name="TextBox 24"/>
          <p:cNvSpPr txBox="1">
            <a:spLocks noChangeArrowheads="1"/>
          </p:cNvSpPr>
          <p:nvPr/>
        </p:nvSpPr>
        <p:spPr bwMode="auto">
          <a:xfrm>
            <a:off x="349250" y="2928264"/>
            <a:ext cx="5822950" cy="400110"/>
          </a:xfrm>
          <a:prstGeom prst="rect">
            <a:avLst/>
          </a:prstGeom>
          <a:noFill/>
          <a:ln w="9525">
            <a:noFill/>
            <a:miter lim="800000"/>
            <a:headEnd/>
            <a:tailEnd/>
          </a:ln>
        </p:spPr>
        <p:txBody>
          <a:bodyPr>
            <a:spAutoFit/>
          </a:bodyPr>
          <a:lstStyle/>
          <a:p>
            <a:pPr marL="285750" indent="-285750">
              <a:buFont typeface="Wingdings" pitchFamily="2" charset="2"/>
              <a:buChar char="§"/>
            </a:pPr>
            <a:r>
              <a:rPr lang="id-ID" sz="2000" b="1" dirty="0"/>
              <a:t>Keterbatasan infrastruktur bidang sanitasi</a:t>
            </a:r>
            <a:endParaRPr lang="en-US" sz="2000" b="1" dirty="0"/>
          </a:p>
        </p:txBody>
      </p:sp>
      <p:sp>
        <p:nvSpPr>
          <p:cNvPr id="9" name="TextBox 8"/>
          <p:cNvSpPr txBox="1">
            <a:spLocks noChangeArrowheads="1"/>
          </p:cNvSpPr>
          <p:nvPr/>
        </p:nvSpPr>
        <p:spPr bwMode="auto">
          <a:xfrm>
            <a:off x="315690" y="4669975"/>
            <a:ext cx="6858000" cy="400110"/>
          </a:xfrm>
          <a:prstGeom prst="rect">
            <a:avLst/>
          </a:prstGeom>
          <a:noFill/>
          <a:ln w="9525">
            <a:noFill/>
            <a:miter lim="800000"/>
            <a:headEnd/>
            <a:tailEnd/>
          </a:ln>
        </p:spPr>
        <p:txBody>
          <a:bodyPr wrap="square">
            <a:spAutoFit/>
          </a:bodyPr>
          <a:lstStyle/>
          <a:p>
            <a:pPr marL="285750" indent="-285750">
              <a:buFont typeface="Wingdings" pitchFamily="2" charset="2"/>
              <a:buChar char="§"/>
            </a:pPr>
            <a:r>
              <a:rPr lang="id-ID" sz="2000" b="1" dirty="0" smtClean="0"/>
              <a:t>Belum menjadi prioritas dari K/L</a:t>
            </a:r>
            <a:endParaRPr lang="en-US" sz="2000" b="1"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106" name="TextBox 105"/>
          <p:cNvSpPr txBox="1"/>
          <p:nvPr/>
        </p:nvSpPr>
        <p:spPr>
          <a:xfrm>
            <a:off x="1489525" y="201422"/>
            <a:ext cx="7712532" cy="1077218"/>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id-ID" sz="3200" dirty="0" smtClean="0"/>
              <a:t>Fokus Pembangunan Sarana &amp; Prasarana di Pulau-pulau Kecil</a:t>
            </a:r>
            <a:endParaRPr lang="en-US" sz="3200" dirty="0"/>
          </a:p>
        </p:txBody>
      </p:sp>
      <p:grpSp>
        <p:nvGrpSpPr>
          <p:cNvPr id="16" name="Group 28"/>
          <p:cNvGrpSpPr>
            <a:grpSpLocks/>
          </p:cNvGrpSpPr>
          <p:nvPr/>
        </p:nvGrpSpPr>
        <p:grpSpPr bwMode="auto">
          <a:xfrm>
            <a:off x="1307237" y="1623557"/>
            <a:ext cx="7833293" cy="4319977"/>
            <a:chOff x="650306" y="1269000"/>
            <a:chExt cx="7832805" cy="4320000"/>
          </a:xfrm>
        </p:grpSpPr>
        <p:pic>
          <p:nvPicPr>
            <p:cNvPr id="17" name="Picture 12"/>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412000" y="1269000"/>
              <a:ext cx="4320000" cy="43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 Box 75"/>
            <p:cNvSpPr txBox="1">
              <a:spLocks noChangeArrowheads="1"/>
            </p:cNvSpPr>
            <p:nvPr/>
          </p:nvSpPr>
          <p:spPr bwMode="auto">
            <a:xfrm>
              <a:off x="1098164" y="1722294"/>
              <a:ext cx="1872513" cy="369334"/>
            </a:xfrm>
            <a:prstGeom prst="rect">
              <a:avLst/>
            </a:prstGeom>
            <a:ln/>
            <a:extLst/>
          </p:spPr>
          <p:style>
            <a:lnRef idx="0">
              <a:schemeClr val="accent5"/>
            </a:lnRef>
            <a:fillRef idx="3">
              <a:schemeClr val="accent5"/>
            </a:fillRef>
            <a:effectRef idx="3">
              <a:schemeClr val="accent5"/>
            </a:effectRef>
            <a:fontRef idx="minor">
              <a:schemeClr val="lt1"/>
            </a:fontRef>
          </p:style>
          <p:txBody>
            <a:bodyPr wrap="none">
              <a:spAutoFit/>
            </a:bodyPr>
            <a:lstStyle/>
            <a:p>
              <a:pPr algn="r" fontAlgn="auto">
                <a:spcBef>
                  <a:spcPts val="0"/>
                </a:spcBef>
                <a:spcAft>
                  <a:spcPts val="0"/>
                </a:spcAft>
                <a:defRPr/>
              </a:pPr>
              <a:r>
                <a:rPr lang="en-US" altLang="en-US" b="1" dirty="0">
                  <a:solidFill>
                    <a:srgbClr val="000000"/>
                  </a:solidFill>
                  <a:latin typeface="Myriad Pro" panose="020B0503030403020204" pitchFamily="34" charset="0"/>
                  <a:cs typeface="Arial" pitchFamily="34" charset="0"/>
                </a:rPr>
                <a:t>TELEKOMUNIKASI</a:t>
              </a:r>
            </a:p>
          </p:txBody>
        </p:sp>
        <p:sp>
          <p:nvSpPr>
            <p:cNvPr id="19" name="Text Box 75"/>
            <p:cNvSpPr txBox="1">
              <a:spLocks noChangeArrowheads="1"/>
            </p:cNvSpPr>
            <p:nvPr/>
          </p:nvSpPr>
          <p:spPr bwMode="auto">
            <a:xfrm>
              <a:off x="650306" y="3255956"/>
              <a:ext cx="1683369" cy="369334"/>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a:spAutoFit/>
            </a:bodyPr>
            <a:lstStyle/>
            <a:p>
              <a:pPr algn="r" fontAlgn="auto">
                <a:spcBef>
                  <a:spcPts val="0"/>
                </a:spcBef>
                <a:spcAft>
                  <a:spcPts val="0"/>
                </a:spcAft>
                <a:defRPr/>
              </a:pPr>
              <a:r>
                <a:rPr lang="id-ID" altLang="en-US" b="1" dirty="0" smtClean="0">
                  <a:solidFill>
                    <a:srgbClr val="000000"/>
                  </a:solidFill>
                  <a:latin typeface="Myriad Pro" panose="020B0503030403020204" pitchFamily="34" charset="0"/>
                  <a:cs typeface="Arial" pitchFamily="34" charset="0"/>
                </a:rPr>
                <a:t>ENERGI/</a:t>
              </a:r>
              <a:r>
                <a:rPr lang="en-US" altLang="en-US" b="1" dirty="0" smtClean="0">
                  <a:solidFill>
                    <a:srgbClr val="000000"/>
                  </a:solidFill>
                  <a:latin typeface="Myriad Pro" panose="020B0503030403020204" pitchFamily="34" charset="0"/>
                  <a:cs typeface="Arial" pitchFamily="34" charset="0"/>
                </a:rPr>
                <a:t>LISTRIK</a:t>
              </a:r>
              <a:endParaRPr lang="en-US" altLang="en-US" b="1" dirty="0">
                <a:solidFill>
                  <a:srgbClr val="000000"/>
                </a:solidFill>
                <a:latin typeface="Myriad Pro" panose="020B0503030403020204" pitchFamily="34" charset="0"/>
                <a:cs typeface="Arial" pitchFamily="34" charset="0"/>
              </a:endParaRPr>
            </a:p>
          </p:txBody>
        </p:sp>
        <p:sp>
          <p:nvSpPr>
            <p:cNvPr id="20" name="Text Box 75"/>
            <p:cNvSpPr txBox="1">
              <a:spLocks noChangeArrowheads="1"/>
            </p:cNvSpPr>
            <p:nvPr/>
          </p:nvSpPr>
          <p:spPr bwMode="auto">
            <a:xfrm>
              <a:off x="1112464" y="5020681"/>
              <a:ext cx="1947848" cy="369334"/>
            </a:xfrm>
            <a:prstGeom prst="rect">
              <a:avLst/>
            </a:prstGeom>
            <a:solidFill>
              <a:schemeClr val="accent1">
                <a:lumMod val="20000"/>
                <a:lumOff val="80000"/>
              </a:schemeClr>
            </a:solidFill>
            <a:ln/>
            <a:extLst/>
          </p:spPr>
          <p:style>
            <a:lnRef idx="0">
              <a:schemeClr val="accent5"/>
            </a:lnRef>
            <a:fillRef idx="3">
              <a:schemeClr val="accent5"/>
            </a:fillRef>
            <a:effectRef idx="3">
              <a:schemeClr val="accent5"/>
            </a:effectRef>
            <a:fontRef idx="minor">
              <a:schemeClr val="lt1"/>
            </a:fontRef>
          </p:style>
          <p:txBody>
            <a:bodyPr wrap="none">
              <a:spAutoFit/>
            </a:bodyPr>
            <a:lstStyle/>
            <a:p>
              <a:pPr algn="r" fontAlgn="auto">
                <a:spcBef>
                  <a:spcPts val="0"/>
                </a:spcBef>
                <a:spcAft>
                  <a:spcPts val="0"/>
                </a:spcAft>
                <a:defRPr/>
              </a:pPr>
              <a:r>
                <a:rPr lang="en-US" altLang="en-US" b="1" dirty="0">
                  <a:solidFill>
                    <a:srgbClr val="000000"/>
                  </a:solidFill>
                  <a:latin typeface="Myriad Pro" panose="020B0503030403020204" pitchFamily="34" charset="0"/>
                  <a:cs typeface="Arial" pitchFamily="34" charset="0"/>
                </a:rPr>
                <a:t>AIR MINUM/BERSIH</a:t>
              </a:r>
            </a:p>
          </p:txBody>
        </p:sp>
        <p:sp>
          <p:nvSpPr>
            <p:cNvPr id="21" name="Text Box 75"/>
            <p:cNvSpPr txBox="1">
              <a:spLocks noChangeArrowheads="1"/>
            </p:cNvSpPr>
            <p:nvPr/>
          </p:nvSpPr>
          <p:spPr bwMode="auto">
            <a:xfrm>
              <a:off x="6194201" y="1709266"/>
              <a:ext cx="1637163" cy="646334"/>
            </a:xfrm>
            <a:prstGeom prst="rect">
              <a:avLst/>
            </a:prstGeom>
            <a:solidFill>
              <a:schemeClr val="accent4">
                <a:lumMod val="60000"/>
                <a:lumOff val="40000"/>
              </a:schemeClr>
            </a:solidFill>
            <a:ln/>
            <a:extLst/>
          </p:spPr>
          <p:style>
            <a:lnRef idx="0">
              <a:schemeClr val="accent4"/>
            </a:lnRef>
            <a:fillRef idx="3">
              <a:schemeClr val="accent4"/>
            </a:fillRef>
            <a:effectRef idx="3">
              <a:schemeClr val="accent4"/>
            </a:effectRef>
            <a:fontRef idx="minor">
              <a:schemeClr val="lt1"/>
            </a:fontRef>
          </p:style>
          <p:txBody>
            <a:bodyPr>
              <a:spAutoFit/>
            </a:bodyPr>
            <a:lstStyle/>
            <a:p>
              <a:pPr algn="ctr" fontAlgn="auto">
                <a:spcBef>
                  <a:spcPts val="0"/>
                </a:spcBef>
                <a:spcAft>
                  <a:spcPts val="0"/>
                </a:spcAft>
                <a:defRPr/>
              </a:pPr>
              <a:r>
                <a:rPr lang="en-US" altLang="en-US" b="1" dirty="0">
                  <a:solidFill>
                    <a:srgbClr val="000000"/>
                  </a:solidFill>
                  <a:latin typeface="Myriad Pro" panose="020B0503030403020204" pitchFamily="34" charset="0"/>
                  <a:cs typeface="Arial" pitchFamily="34" charset="0"/>
                </a:rPr>
                <a:t>TRANSPORTASI</a:t>
              </a:r>
              <a:r>
                <a:rPr lang="en-US" altLang="en-US" b="1" dirty="0" smtClean="0">
                  <a:solidFill>
                    <a:srgbClr val="000000"/>
                  </a:solidFill>
                  <a:latin typeface="Myriad Pro" panose="020B0503030403020204" pitchFamily="34" charset="0"/>
                  <a:cs typeface="Arial" pitchFamily="34" charset="0"/>
                </a:rPr>
                <a:t>/</a:t>
              </a:r>
              <a:endParaRPr lang="id-ID" altLang="en-US" b="1" dirty="0" smtClean="0">
                <a:solidFill>
                  <a:srgbClr val="000000"/>
                </a:solidFill>
                <a:latin typeface="Myriad Pro" panose="020B0503030403020204" pitchFamily="34" charset="0"/>
                <a:cs typeface="Arial" pitchFamily="34" charset="0"/>
              </a:endParaRPr>
            </a:p>
            <a:p>
              <a:pPr algn="ctr" fontAlgn="auto">
                <a:spcBef>
                  <a:spcPts val="0"/>
                </a:spcBef>
                <a:spcAft>
                  <a:spcPts val="0"/>
                </a:spcAft>
                <a:defRPr/>
              </a:pPr>
              <a:r>
                <a:rPr lang="id-ID" altLang="en-US" b="1" dirty="0" smtClean="0">
                  <a:solidFill>
                    <a:srgbClr val="000000"/>
                  </a:solidFill>
                  <a:latin typeface="Myriad Pro" panose="020B0503030403020204" pitchFamily="34" charset="0"/>
                  <a:cs typeface="Arial" pitchFamily="34" charset="0"/>
                </a:rPr>
                <a:t>DERMAGA</a:t>
              </a:r>
              <a:endParaRPr lang="en-US" altLang="en-US" b="1" dirty="0">
                <a:solidFill>
                  <a:srgbClr val="000000"/>
                </a:solidFill>
                <a:latin typeface="Myriad Pro" panose="020B0503030403020204" pitchFamily="34" charset="0"/>
                <a:cs typeface="Arial" pitchFamily="34" charset="0"/>
              </a:endParaRPr>
            </a:p>
          </p:txBody>
        </p:sp>
        <p:sp>
          <p:nvSpPr>
            <p:cNvPr id="22" name="Text Box 75"/>
            <p:cNvSpPr txBox="1">
              <a:spLocks noChangeArrowheads="1"/>
            </p:cNvSpPr>
            <p:nvPr/>
          </p:nvSpPr>
          <p:spPr bwMode="auto">
            <a:xfrm>
              <a:off x="6763765" y="3101164"/>
              <a:ext cx="1260203" cy="646334"/>
            </a:xfrm>
            <a:prstGeom prst="rect">
              <a:avLst/>
            </a:prstGeom>
            <a:ln/>
            <a:extLst/>
          </p:spPr>
          <p:style>
            <a:lnRef idx="0">
              <a:schemeClr val="accent6"/>
            </a:lnRef>
            <a:fillRef idx="3">
              <a:schemeClr val="accent6"/>
            </a:fillRef>
            <a:effectRef idx="3">
              <a:schemeClr val="accent6"/>
            </a:effectRef>
            <a:fontRef idx="minor">
              <a:schemeClr val="lt1"/>
            </a:fontRef>
          </p:style>
          <p:txBody>
            <a:bodyPr wrap="none">
              <a:spAutoFit/>
            </a:bodyPr>
            <a:lstStyle/>
            <a:p>
              <a:pPr algn="r" fontAlgn="auto">
                <a:spcBef>
                  <a:spcPts val="0"/>
                </a:spcBef>
                <a:spcAft>
                  <a:spcPts val="0"/>
                </a:spcAft>
                <a:defRPr/>
              </a:pPr>
              <a:r>
                <a:rPr lang="en-US" altLang="en-US" b="1" dirty="0">
                  <a:solidFill>
                    <a:srgbClr val="000000"/>
                  </a:solidFill>
                  <a:latin typeface="Myriad Pro" panose="020B0503030403020204" pitchFamily="34" charset="0"/>
                  <a:cs typeface="Arial" pitchFamily="34" charset="0"/>
                </a:rPr>
                <a:t>POS </a:t>
              </a:r>
              <a:r>
                <a:rPr lang="en-US" altLang="en-US" b="1" dirty="0" smtClean="0">
                  <a:solidFill>
                    <a:srgbClr val="000000"/>
                  </a:solidFill>
                  <a:latin typeface="Myriad Pro" panose="020B0503030403020204" pitchFamily="34" charset="0"/>
                  <a:cs typeface="Arial" pitchFamily="34" charset="0"/>
                </a:rPr>
                <a:t>JAGA</a:t>
              </a:r>
              <a:r>
                <a:rPr lang="id-ID" altLang="en-US" b="1" dirty="0" smtClean="0">
                  <a:solidFill>
                    <a:srgbClr val="000000"/>
                  </a:solidFill>
                  <a:latin typeface="Myriad Pro" panose="020B0503030403020204" pitchFamily="34" charset="0"/>
                  <a:cs typeface="Arial" pitchFamily="34" charset="0"/>
                </a:rPr>
                <a:t>/ </a:t>
              </a:r>
            </a:p>
            <a:p>
              <a:pPr algn="r" fontAlgn="auto">
                <a:spcBef>
                  <a:spcPts val="0"/>
                </a:spcBef>
                <a:spcAft>
                  <a:spcPts val="0"/>
                </a:spcAft>
                <a:defRPr/>
              </a:pPr>
              <a:r>
                <a:rPr lang="id-ID" altLang="en-US" b="1" dirty="0" smtClean="0">
                  <a:solidFill>
                    <a:srgbClr val="000000"/>
                  </a:solidFill>
                  <a:latin typeface="Myriad Pro" panose="020B0503030403020204" pitchFamily="34" charset="0"/>
                  <a:cs typeface="Arial" pitchFamily="34" charset="0"/>
                </a:rPr>
                <a:t>KEAMANAN</a:t>
              </a:r>
              <a:endParaRPr lang="en-US" altLang="en-US" b="1" dirty="0">
                <a:solidFill>
                  <a:srgbClr val="000000"/>
                </a:solidFill>
                <a:latin typeface="Myriad Pro" panose="020B0503030403020204" pitchFamily="34" charset="0"/>
                <a:cs typeface="Arial" pitchFamily="34" charset="0"/>
              </a:endParaRPr>
            </a:p>
          </p:txBody>
        </p:sp>
        <p:sp>
          <p:nvSpPr>
            <p:cNvPr id="25" name="Text Box 75"/>
            <p:cNvSpPr txBox="1">
              <a:spLocks noChangeArrowheads="1"/>
            </p:cNvSpPr>
            <p:nvPr/>
          </p:nvSpPr>
          <p:spPr bwMode="auto">
            <a:xfrm>
              <a:off x="6152169" y="4936711"/>
              <a:ext cx="2330942" cy="646334"/>
            </a:xfrm>
            <a:prstGeom prst="rect">
              <a:avLst/>
            </a:prstGeom>
            <a:solidFill>
              <a:srgbClr val="FF0000"/>
            </a:solidFill>
            <a:ln/>
            <a:extLst/>
          </p:spPr>
          <p:style>
            <a:lnRef idx="0">
              <a:schemeClr val="accent6"/>
            </a:lnRef>
            <a:fillRef idx="3">
              <a:schemeClr val="accent6"/>
            </a:fillRef>
            <a:effectRef idx="3">
              <a:schemeClr val="accent6"/>
            </a:effectRef>
            <a:fontRef idx="minor">
              <a:schemeClr val="lt1"/>
            </a:fontRef>
          </p:style>
          <p:txBody>
            <a:bodyPr wrap="none">
              <a:spAutoFit/>
            </a:bodyPr>
            <a:lstStyle/>
            <a:p>
              <a:pPr algn="r" fontAlgn="auto">
                <a:spcBef>
                  <a:spcPts val="0"/>
                </a:spcBef>
                <a:spcAft>
                  <a:spcPts val="0"/>
                </a:spcAft>
                <a:defRPr/>
              </a:pPr>
              <a:r>
                <a:rPr lang="id-ID" altLang="en-US" b="1" dirty="0" smtClean="0">
                  <a:solidFill>
                    <a:schemeClr val="bg1"/>
                  </a:solidFill>
                  <a:latin typeface="Myriad Pro" panose="020B0503030403020204" pitchFamily="34" charset="0"/>
                  <a:cs typeface="Arial" pitchFamily="34" charset="0"/>
                </a:rPr>
                <a:t>PENUNJANG PRODUKSI/</a:t>
              </a:r>
            </a:p>
            <a:p>
              <a:pPr algn="r" fontAlgn="auto">
                <a:spcBef>
                  <a:spcPts val="0"/>
                </a:spcBef>
                <a:spcAft>
                  <a:spcPts val="0"/>
                </a:spcAft>
                <a:defRPr/>
              </a:pPr>
              <a:r>
                <a:rPr lang="en-US" altLang="en-US" b="1" dirty="0" smtClean="0">
                  <a:solidFill>
                    <a:schemeClr val="bg1"/>
                  </a:solidFill>
                  <a:latin typeface="Myriad Pro" panose="020B0503030403020204" pitchFamily="34" charset="0"/>
                  <a:cs typeface="Arial" pitchFamily="34" charset="0"/>
                </a:rPr>
                <a:t>EKONOMI </a:t>
              </a:r>
              <a:r>
                <a:rPr lang="en-US" altLang="en-US" b="1" dirty="0">
                  <a:solidFill>
                    <a:schemeClr val="bg1"/>
                  </a:solidFill>
                  <a:latin typeface="Myriad Pro" panose="020B0503030403020204" pitchFamily="34" charset="0"/>
                  <a:cs typeface="Arial" pitchFamily="34" charset="0"/>
                </a:rPr>
                <a:t>PRODUKTIF</a:t>
              </a:r>
            </a:p>
          </p:txBody>
        </p:sp>
        <p:sp>
          <p:nvSpPr>
            <p:cNvPr id="26" name="Oval 25"/>
            <p:cNvSpPr/>
            <p:nvPr/>
          </p:nvSpPr>
          <p:spPr>
            <a:xfrm>
              <a:off x="4133475" y="2968613"/>
              <a:ext cx="914343" cy="91440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 Box 105"/>
            <p:cNvSpPr txBox="1">
              <a:spLocks noChangeArrowheads="1"/>
            </p:cNvSpPr>
            <p:nvPr/>
          </p:nvSpPr>
          <p:spPr bwMode="auto">
            <a:xfrm>
              <a:off x="3768372" y="3127136"/>
              <a:ext cx="1660422" cy="5847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ts val="0"/>
                </a:spcBef>
                <a:spcAft>
                  <a:spcPts val="0"/>
                </a:spcAft>
                <a:defRPr/>
              </a:pPr>
              <a:r>
                <a:rPr lang="id-ID" altLang="en-US" sz="1600" b="1" dirty="0" smtClean="0">
                  <a:effectLst>
                    <a:outerShdw blurRad="38100" dist="38100" dir="2700000" algn="tl">
                      <a:srgbClr val="000000">
                        <a:alpha val="43137"/>
                      </a:srgbClr>
                    </a:outerShdw>
                  </a:effectLst>
                  <a:latin typeface="Myriad Pro" panose="020B0503030403020204" pitchFamily="34" charset="0"/>
                  <a:cs typeface="+mn-cs"/>
                </a:rPr>
                <a:t>SARANA &amp; PRASARANA</a:t>
              </a:r>
              <a:endParaRPr lang="en-US" altLang="en-US" sz="1600" b="1" dirty="0">
                <a:effectLst>
                  <a:outerShdw blurRad="38100" dist="38100" dir="2700000" algn="tl">
                    <a:srgbClr val="000000">
                      <a:alpha val="43137"/>
                    </a:srgbClr>
                  </a:outerShdw>
                </a:effectLst>
                <a:latin typeface="Myriad Pro" panose="020B0503030403020204" pitchFamily="34" charset="0"/>
                <a:cs typeface="+mn-cs"/>
              </a:endParaRPr>
            </a:p>
          </p:txBody>
        </p:sp>
        <p:sp>
          <p:nvSpPr>
            <p:cNvPr id="28" name="Rectangle 27"/>
            <p:cNvSpPr/>
            <p:nvPr/>
          </p:nvSpPr>
          <p:spPr bwMode="auto">
            <a:xfrm>
              <a:off x="3736196" y="2132856"/>
              <a:ext cx="1671609" cy="794490"/>
            </a:xfrm>
            <a:prstGeom prst="rect">
              <a:avLst/>
            </a:prstGeom>
            <a:noFill/>
          </p:spPr>
          <p:txBody>
            <a:bodyPr spcFirstLastPara="1" wrap="none">
              <a:prstTxWarp prst="textArchUp">
                <a:avLst>
                  <a:gd name="adj" fmla="val 10196642"/>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600" b="1" dirty="0">
                  <a:ln w="11430">
                    <a:solidFill>
                      <a:srgbClr val="FFFF00"/>
                    </a:solidFill>
                  </a:ln>
                  <a:solidFill>
                    <a:prstClr val="black"/>
                  </a:solidFill>
                  <a:effectLst>
                    <a:outerShdw blurRad="38100" dist="38100" dir="2700000" algn="tl">
                      <a:srgbClr val="000000">
                        <a:alpha val="43137"/>
                      </a:srgbClr>
                    </a:outerShdw>
                  </a:effectLst>
                  <a:latin typeface="+mn-lt"/>
                  <a:cs typeface="+mn-cs"/>
                </a:rPr>
                <a:t>KELEMBAGAAN</a:t>
              </a:r>
            </a:p>
          </p:txBody>
        </p:sp>
        <p:sp>
          <p:nvSpPr>
            <p:cNvPr id="29" name="Rectangle 28"/>
            <p:cNvSpPr/>
            <p:nvPr/>
          </p:nvSpPr>
          <p:spPr bwMode="auto">
            <a:xfrm>
              <a:off x="3753408" y="4005064"/>
              <a:ext cx="1656184" cy="794490"/>
            </a:xfrm>
            <a:prstGeom prst="rect">
              <a:avLst/>
            </a:prstGeom>
            <a:noFill/>
            <a:ln>
              <a:noFill/>
            </a:ln>
          </p:spPr>
          <p:txBody>
            <a:bodyPr spcFirstLastPara="1" wrap="none">
              <a:prstTxWarp prst="textArchDown">
                <a:avLst>
                  <a:gd name="adj" fmla="val 69968"/>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1600" b="1" dirty="0">
                  <a:ln w="11430">
                    <a:solidFill>
                      <a:srgbClr val="FFFF00"/>
                    </a:solidFill>
                  </a:ln>
                  <a:solidFill>
                    <a:prstClr val="black"/>
                  </a:solidFill>
                  <a:effectLst>
                    <a:outerShdw blurRad="38100" dist="38100" dir="2700000" algn="tl">
                      <a:srgbClr val="000000">
                        <a:alpha val="43137"/>
                      </a:srgbClr>
                    </a:outerShdw>
                  </a:effectLst>
                  <a:latin typeface="+mn-lt"/>
                  <a:cs typeface="+mn-cs"/>
                </a:rPr>
                <a:t>PENDAMPINGAN</a:t>
              </a:r>
            </a:p>
          </p:txBody>
        </p:sp>
      </p:grpSp>
    </p:spTree>
    <p:extLst>
      <p:ext uri="{BB962C8B-B14F-4D97-AF65-F5344CB8AC3E}">
        <p14:creationId xmlns="" xmlns:p14="http://schemas.microsoft.com/office/powerpoint/2010/main" val="645520229"/>
      </p:ext>
    </p:extLst>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391886" y="1418772"/>
            <a:ext cx="8371114" cy="4735286"/>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a:buFont typeface="Arial" charset="0"/>
              <a:buNone/>
              <a:defRPr/>
            </a:pPr>
            <a:r>
              <a:rPr lang="id-ID" sz="2000" b="1" dirty="0" smtClean="0"/>
              <a:t>Tugas Pemerintah meliputi:</a:t>
            </a:r>
            <a:endParaRPr lang="en-US" sz="2000" b="1" dirty="0" smtClean="0"/>
          </a:p>
          <a:p>
            <a:pPr marL="363538" indent="-276225">
              <a:buFont typeface="+mj-lt"/>
              <a:buAutoNum type="arabicPeriod"/>
              <a:defRPr/>
            </a:pPr>
            <a:r>
              <a:rPr lang="en-US" sz="1800" b="1" dirty="0" smtClean="0"/>
              <a:t>M</a:t>
            </a:r>
            <a:r>
              <a:rPr lang="id-ID" sz="1800" b="1" dirty="0" smtClean="0"/>
              <a:t>elakukan koordinasi dan sosialisasi tentang pembangunan  sarana dan prasarana dengan Pemerintah Daerah, masyarakat dan stakeholder terkait lainnya;</a:t>
            </a:r>
            <a:endParaRPr lang="en-US" sz="1800" b="1" dirty="0" smtClean="0"/>
          </a:p>
          <a:p>
            <a:pPr marL="363538" indent="-276225">
              <a:buFont typeface="+mj-lt"/>
              <a:buAutoNum type="arabicPeriod"/>
              <a:defRPr/>
            </a:pPr>
            <a:r>
              <a:rPr lang="id-ID" sz="1800" b="1" dirty="0" smtClean="0"/>
              <a:t>Menentukan kriteria dan mekanisme pemilihan pulau kecil sebagai lokasi pembangunan;</a:t>
            </a:r>
          </a:p>
          <a:p>
            <a:pPr marL="363538" indent="-276225">
              <a:buFont typeface="+mj-lt"/>
              <a:buAutoNum type="arabicPeriod"/>
              <a:defRPr/>
            </a:pPr>
            <a:r>
              <a:rPr lang="id-ID" sz="1800" b="1" dirty="0" smtClean="0"/>
              <a:t>Melakukan evaluasi terhadap usulan atau proposal tentang rencana pembangunan sarana dan prasarana di pulau kecil ;</a:t>
            </a:r>
          </a:p>
          <a:p>
            <a:pPr marL="363538" indent="-276225">
              <a:buFont typeface="+mj-lt"/>
              <a:buAutoNum type="arabicPeriod"/>
              <a:defRPr/>
            </a:pPr>
            <a:r>
              <a:rPr lang="id-ID" sz="1800" b="1" dirty="0" smtClean="0"/>
              <a:t>Menyiapkan pedoman teknis pembangunan sarana dan prasarana di pulau kecil;</a:t>
            </a:r>
          </a:p>
          <a:p>
            <a:pPr marL="363538" indent="-276225">
              <a:buFont typeface="+mj-lt"/>
              <a:buAutoNum type="arabicPeriod"/>
            </a:pPr>
            <a:r>
              <a:rPr lang="id-ID" sz="1800" b="1" dirty="0" smtClean="0"/>
              <a:t>Melakukan monitoring dan evaluasi kegiatan pembangunan sarana dan prasarana di pulau-pulau kecil; </a:t>
            </a:r>
          </a:p>
          <a:p>
            <a:pPr marL="363538" indent="-276225">
              <a:buFont typeface="+mj-lt"/>
              <a:buAutoNum type="arabicPeriod"/>
            </a:pPr>
            <a:r>
              <a:rPr lang="id-ID" sz="1800" b="1" dirty="0" smtClean="0"/>
              <a:t>Menerima dan mengevaluasi laporan pelaksanaan pembangunan sarana dan prasarana di pulau-pulau kecil dari Pemerintah Daerah, Masyarakat dan </a:t>
            </a:r>
            <a:r>
              <a:rPr lang="id-ID" sz="1800" b="1" i="1" dirty="0" smtClean="0"/>
              <a:t>stakeholder terkait lainnya; </a:t>
            </a:r>
          </a:p>
          <a:p>
            <a:pPr marL="363538" indent="-276225">
              <a:buFont typeface="+mj-lt"/>
              <a:buAutoNum type="arabicPeriod"/>
            </a:pPr>
            <a:r>
              <a:rPr lang="id-ID" sz="1800" b="1" dirty="0" smtClean="0"/>
              <a:t>Memfasilitasi penyelesaian masalah kegiatan pembangunan sarana dan prasarana di pulau kecil, baik pada saat pelaksanaan maupun paska kegiatan. </a:t>
            </a:r>
          </a:p>
          <a:p>
            <a:pPr>
              <a:buFont typeface="Arial" charset="0"/>
              <a:buChar char="•"/>
              <a:defRPr/>
            </a:pPr>
            <a:endParaRPr lang="en-US" sz="1800" dirty="0" smtClean="0"/>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13</a:t>
            </a:fld>
            <a:endParaRPr lang="fr-CA"/>
          </a:p>
        </p:txBody>
      </p:sp>
      <p:sp>
        <p:nvSpPr>
          <p:cNvPr id="6" name="Title 1"/>
          <p:cNvSpPr txBox="1">
            <a:spLocks/>
          </p:cNvSpPr>
          <p:nvPr/>
        </p:nvSpPr>
        <p:spPr>
          <a:xfrm>
            <a:off x="381000" y="217716"/>
            <a:ext cx="8313057"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2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PENYEDIAAN SARANA DAN PRASARANA</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8" name="Title 1"/>
          <p:cNvSpPr txBox="1">
            <a:spLocks/>
          </p:cNvSpPr>
          <p:nvPr/>
        </p:nvSpPr>
        <p:spPr>
          <a:xfrm>
            <a:off x="380999" y="827315"/>
            <a:ext cx="8327571" cy="537029"/>
          </a:xfrm>
          <a:prstGeom prst="rect">
            <a:avLst/>
          </a:prstGeom>
          <a:solidFill>
            <a:schemeClr val="tx2"/>
          </a:solidFill>
          <a:scene3d>
            <a:camera prst="orthographicFront"/>
            <a:lightRig rig="threePt" dir="t"/>
          </a:scene3d>
          <a:sp3d>
            <a:bevelT/>
          </a:sp3d>
        </p:spPr>
        <p:txBody>
          <a:bodyPr lIns="0" rIns="0" bIns="0" anchor="b"/>
          <a:lstStyle/>
          <a:p>
            <a:r>
              <a:rPr lang="id-ID"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1600" b="1" dirty="0" smtClean="0">
                <a:solidFill>
                  <a:schemeClr val="bg1"/>
                </a:solidFill>
                <a:effectLst>
                  <a:outerShdw blurRad="38100" dist="38100" dir="2700000" algn="tl">
                    <a:srgbClr val="000000">
                      <a:alpha val="43137"/>
                    </a:srgbClr>
                  </a:outerShdw>
                </a:effectLst>
                <a:ea typeface="+mj-ea"/>
                <a:cs typeface="Andalus" pitchFamily="2" charset="-78"/>
              </a:rPr>
              <a:t>Peraturan Dirjen KP3K </a:t>
            </a:r>
            <a:r>
              <a:rPr lang="id-ID" sz="1600" b="1" dirty="0" smtClean="0">
                <a:solidFill>
                  <a:schemeClr val="bg1"/>
                </a:solidFill>
              </a:rPr>
              <a:t>NOMOR 10/PER-DJKP3K/2014  tentang Pedoman Teknis Pembangunan Sarana dan Prasarana  di Pulau-pulau Kecil</a:t>
            </a:r>
            <a:endParaRPr lang="en-US" sz="1600" b="1" dirty="0">
              <a:solidFill>
                <a:schemeClr val="bg1"/>
              </a:solidFill>
              <a:effectLst>
                <a:outerShdw blurRad="38100" dist="38100" dir="2700000" algn="tl">
                  <a:srgbClr val="000000">
                    <a:alpha val="43137"/>
                  </a:srgbClr>
                </a:outerShdw>
              </a:effectLst>
              <a:ea typeface="+mj-ea"/>
              <a:cs typeface="Andalus" pitchFamily="2" charset="-78"/>
            </a:endParaRPr>
          </a:p>
        </p:txBody>
      </p:sp>
      <p:sp>
        <p:nvSpPr>
          <p:cNvPr id="9" name="Oval 8"/>
          <p:cNvSpPr/>
          <p:nvPr/>
        </p:nvSpPr>
        <p:spPr>
          <a:xfrm>
            <a:off x="8106220" y="306573"/>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435429" y="377374"/>
            <a:ext cx="8371114" cy="4122057"/>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a:buFont typeface="Arial" charset="0"/>
              <a:buNone/>
              <a:defRPr/>
            </a:pPr>
            <a:r>
              <a:rPr lang="id-ID" sz="2400" b="1" dirty="0" smtClean="0"/>
              <a:t>Tugas Pemerintah Daerah meliputi:</a:t>
            </a:r>
            <a:endParaRPr lang="en-US" sz="2400" b="1" dirty="0" smtClean="0"/>
          </a:p>
          <a:p>
            <a:pPr marL="363538" indent="-276225">
              <a:buFont typeface="+mj-lt"/>
              <a:buAutoNum type="arabicPeriod"/>
              <a:defRPr/>
            </a:pPr>
            <a:r>
              <a:rPr lang="id-ID" sz="2000" b="1" dirty="0" smtClean="0"/>
              <a:t>Mengusulkan pulau kecil sebagai calon lokasi kegiatan pembangunan dan jenis sarana dan prasarana di pulau-pulau kecil ;</a:t>
            </a:r>
          </a:p>
          <a:p>
            <a:pPr marL="363538" indent="-276225">
              <a:buFont typeface="+mj-lt"/>
              <a:buAutoNum type="arabicPeriod"/>
            </a:pPr>
            <a:r>
              <a:rPr lang="id-ID" sz="2000" b="1" dirty="0" smtClean="0"/>
              <a:t>Membentuk dan Menetapkan Kelompok Pengelola sarana dan prasarana di pulau-pulau kecil; </a:t>
            </a:r>
          </a:p>
          <a:p>
            <a:pPr marL="363538" indent="-276225">
              <a:buFont typeface="+mj-lt"/>
              <a:buAutoNum type="arabicPeriod"/>
            </a:pPr>
            <a:r>
              <a:rPr lang="id-ID" sz="2000" b="1" dirty="0" smtClean="0"/>
              <a:t>Membantu Pemerintah dalam kegiatan pembangunan sarana dan prasarana di pulau kecil, baik pada saat pelaksanaan maupun paska kegiatan, mulai dari pembinaan kelompok, pengawasan hingga penyelesaian masalah; </a:t>
            </a:r>
          </a:p>
          <a:p>
            <a:pPr marL="363538" indent="-276225">
              <a:buFont typeface="+mj-lt"/>
              <a:buAutoNum type="arabicPeriod"/>
            </a:pPr>
            <a:r>
              <a:rPr lang="id-ID" sz="2000" b="1" dirty="0" smtClean="0"/>
              <a:t>Membuat laporan perkembangan kegiatan pembangunan dan pengelolaan sarana dan prasarana di pulau-pulau kecil setiap 3 (tiga) bulan sekali kepada Pemerintah. </a:t>
            </a:r>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14</a:t>
            </a:fld>
            <a:endParaRPr lang="fr-CA"/>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435429" y="881736"/>
            <a:ext cx="8505372" cy="5127177"/>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a:buFont typeface="Arial" charset="0"/>
              <a:buNone/>
              <a:defRPr/>
            </a:pPr>
            <a:r>
              <a:rPr lang="id-ID" sz="2200" b="1" dirty="0" smtClean="0">
                <a:latin typeface="Arial" pitchFamily="34" charset="0"/>
                <a:cs typeface="Arial" pitchFamily="34" charset="0"/>
              </a:rPr>
              <a:t>Kriteria Umum:</a:t>
            </a:r>
            <a:endParaRPr lang="en-US" sz="2200" b="1" dirty="0" smtClean="0">
              <a:latin typeface="Arial" pitchFamily="34" charset="0"/>
              <a:cs typeface="Arial" pitchFamily="34" charset="0"/>
            </a:endParaRPr>
          </a:p>
          <a:p>
            <a:pPr marL="261938" indent="-261938">
              <a:buFont typeface="+mj-lt"/>
              <a:buAutoNum type="arabicPeriod"/>
            </a:pPr>
            <a:r>
              <a:rPr lang="id-ID" sz="2200" dirty="0" smtClean="0">
                <a:latin typeface="Arial" pitchFamily="34" charset="0"/>
                <a:cs typeface="Arial" pitchFamily="34" charset="0"/>
              </a:rPr>
              <a:t>Pulau-pulau kecil atau pulau-pulau kecil terluar. </a:t>
            </a:r>
          </a:p>
          <a:p>
            <a:pPr marL="261938" indent="-261938">
              <a:buFont typeface="+mj-lt"/>
              <a:buAutoNum type="arabicPeriod"/>
            </a:pPr>
            <a:r>
              <a:rPr lang="id-ID" sz="2200" dirty="0" smtClean="0">
                <a:latin typeface="Arial" pitchFamily="34" charset="0"/>
                <a:cs typeface="Arial" pitchFamily="34" charset="0"/>
              </a:rPr>
              <a:t>Pulau kecil dengan kondisi lingkungan kritis berdasarkan kajian ilmiah. </a:t>
            </a:r>
          </a:p>
          <a:p>
            <a:pPr marL="261938" indent="-261938">
              <a:buFont typeface="+mj-lt"/>
              <a:buAutoNum type="arabicPeriod"/>
            </a:pPr>
            <a:r>
              <a:rPr lang="id-ID" sz="2200" dirty="0" smtClean="0">
                <a:latin typeface="Arial" pitchFamily="34" charset="0"/>
                <a:cs typeface="Arial" pitchFamily="34" charset="0"/>
              </a:rPr>
              <a:t>Memiliki potensi ekonomi dan sosial yang layak untuk dikembangkan. </a:t>
            </a:r>
          </a:p>
          <a:p>
            <a:pPr marL="261938" indent="-261938">
              <a:buFont typeface="+mj-lt"/>
              <a:buAutoNum type="arabicPeriod"/>
            </a:pPr>
            <a:r>
              <a:rPr lang="id-ID" sz="2200" dirty="0" smtClean="0">
                <a:latin typeface="Arial" pitchFamily="34" charset="0"/>
                <a:cs typeface="Arial" pitchFamily="34" charset="0"/>
              </a:rPr>
              <a:t>Bantuan sarana dan prasarana yang diusulkan merupakan salah satu pemenuhan kebutuhan mendesak/kerentanan kehidupan masyarakat pulau kecil. </a:t>
            </a:r>
          </a:p>
          <a:p>
            <a:pPr marL="261938" indent="-261938">
              <a:buFont typeface="+mj-lt"/>
              <a:buAutoNum type="arabicPeriod"/>
            </a:pPr>
            <a:r>
              <a:rPr lang="id-ID" sz="2200" dirty="0" smtClean="0">
                <a:latin typeface="Arial" pitchFamily="34" charset="0"/>
                <a:cs typeface="Arial" pitchFamily="34" charset="0"/>
              </a:rPr>
              <a:t>Adanya kesanggupan dari pemerintah daerah untuk </a:t>
            </a:r>
            <a:r>
              <a:rPr lang="id-ID" sz="2200" i="1" dirty="0" smtClean="0">
                <a:latin typeface="Arial" pitchFamily="34" charset="0"/>
                <a:cs typeface="Arial" pitchFamily="34" charset="0"/>
              </a:rPr>
              <a:t>sharing pendanaan untuk koordinasi, sosialisasi, pembinaan, pendampingan, pengawasan dan monev. </a:t>
            </a:r>
          </a:p>
          <a:p>
            <a:pPr marL="261938" indent="-261938">
              <a:buFont typeface="+mj-lt"/>
              <a:buAutoNum type="arabicPeriod"/>
            </a:pPr>
            <a:r>
              <a:rPr lang="id-ID" sz="2200" dirty="0" smtClean="0">
                <a:latin typeface="Arial" pitchFamily="34" charset="0"/>
                <a:cs typeface="Arial" pitchFamily="34" charset="0"/>
              </a:rPr>
              <a:t>Adanya jaminan dari pemerintah daerah dan masyarakat untuk mengelola bantuan secara mandiri. </a:t>
            </a:r>
          </a:p>
          <a:p>
            <a:pPr marL="363538" indent="-276225">
              <a:buNone/>
            </a:pPr>
            <a:r>
              <a:rPr lang="id-ID" sz="2200" dirty="0" smtClean="0"/>
              <a:t> </a:t>
            </a:r>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15</a:t>
            </a:fld>
            <a:endParaRPr lang="fr-CA"/>
          </a:p>
        </p:txBody>
      </p:sp>
      <p:sp>
        <p:nvSpPr>
          <p:cNvPr id="6" name="Title 1"/>
          <p:cNvSpPr txBox="1">
            <a:spLocks/>
          </p:cNvSpPr>
          <p:nvPr/>
        </p:nvSpPr>
        <p:spPr>
          <a:xfrm>
            <a:off x="381001" y="217716"/>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6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Kriteria Lokasi</a:t>
            </a:r>
            <a:endParaRPr lang="en-US"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579249"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881736"/>
            <a:ext cx="8969828" cy="5976264"/>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marL="0" indent="0">
              <a:buNone/>
            </a:pPr>
            <a:r>
              <a:rPr lang="id-ID" sz="2200" b="1" dirty="0" smtClean="0"/>
              <a:t>Kriteria Lokasi Pembangunan Sarana dan Prasarana Air Bersih, antara lain: </a:t>
            </a:r>
          </a:p>
          <a:p>
            <a:pPr>
              <a:spcBef>
                <a:spcPts val="600"/>
              </a:spcBef>
            </a:pPr>
            <a:r>
              <a:rPr lang="id-ID" sz="2400" dirty="0" smtClean="0"/>
              <a:t>Pulau kecil berpenduduk </a:t>
            </a:r>
          </a:p>
          <a:p>
            <a:pPr>
              <a:spcBef>
                <a:spcPts val="600"/>
              </a:spcBef>
            </a:pPr>
            <a:r>
              <a:rPr lang="en-US" sz="2400" dirty="0" err="1" smtClean="0"/>
              <a:t>Tidak</a:t>
            </a:r>
            <a:r>
              <a:rPr lang="en-US" sz="2400" dirty="0" smtClean="0"/>
              <a:t> </a:t>
            </a:r>
            <a:r>
              <a:rPr lang="en-US" sz="2400" dirty="0" err="1" smtClean="0"/>
              <a:t>terdapat</a:t>
            </a:r>
            <a:r>
              <a:rPr lang="en-US" sz="2400" dirty="0" smtClean="0"/>
              <a:t> </a:t>
            </a:r>
            <a:r>
              <a:rPr lang="en-US" sz="2400" dirty="0" err="1" smtClean="0"/>
              <a:t>sumber</a:t>
            </a:r>
            <a:r>
              <a:rPr lang="en-US" sz="2400" dirty="0" smtClean="0"/>
              <a:t> air </a:t>
            </a:r>
            <a:r>
              <a:rPr lang="en-US" sz="2400" dirty="0" err="1" smtClean="0"/>
              <a:t>tawar</a:t>
            </a:r>
            <a:r>
              <a:rPr lang="en-US" sz="2400" dirty="0" smtClean="0"/>
              <a:t> </a:t>
            </a:r>
          </a:p>
          <a:p>
            <a:pPr>
              <a:spcBef>
                <a:spcPts val="600"/>
              </a:spcBef>
            </a:pPr>
            <a:r>
              <a:rPr lang="id-ID" sz="2400" dirty="0" smtClean="0"/>
              <a:t>Tersedianya lahan bebas sengketa </a:t>
            </a:r>
          </a:p>
          <a:p>
            <a:pPr>
              <a:spcBef>
                <a:spcPts val="600"/>
              </a:spcBef>
            </a:pPr>
            <a:r>
              <a:rPr lang="id-ID" sz="2400" dirty="0" smtClean="0"/>
              <a:t>Kondisi fisik tanah untuk pembangunan alat desalinasi harus stabil/ tidak mudah longsor </a:t>
            </a:r>
          </a:p>
          <a:p>
            <a:pPr marL="0" indent="0">
              <a:buNone/>
            </a:pPr>
            <a:r>
              <a:rPr lang="id-ID" sz="2200" b="1" dirty="0" smtClean="0"/>
              <a:t>Kriteria Lokasi Pembangunan Sarana dan Prasarana Energi Listrik, antara lain: </a:t>
            </a:r>
          </a:p>
          <a:p>
            <a:pPr>
              <a:spcBef>
                <a:spcPts val="600"/>
              </a:spcBef>
              <a:buFont typeface="Wingdings" pitchFamily="2" charset="2"/>
              <a:buChar char="§"/>
            </a:pPr>
            <a:r>
              <a:rPr lang="id-ID" sz="2400" dirty="0" smtClean="0"/>
              <a:t>Pulau kecil berpenduduk </a:t>
            </a:r>
          </a:p>
          <a:p>
            <a:pPr>
              <a:spcBef>
                <a:spcPts val="600"/>
              </a:spcBef>
              <a:buFont typeface="Wingdings" pitchFamily="2" charset="2"/>
              <a:buChar char="§"/>
            </a:pPr>
            <a:r>
              <a:rPr lang="nb-NO" sz="2400" dirty="0" smtClean="0"/>
              <a:t>Belum ada sumber energi listrik </a:t>
            </a:r>
          </a:p>
          <a:p>
            <a:pPr>
              <a:spcBef>
                <a:spcPts val="600"/>
              </a:spcBef>
              <a:buFont typeface="Wingdings" pitchFamily="2" charset="2"/>
              <a:buChar char="§"/>
            </a:pPr>
            <a:r>
              <a:rPr lang="id-ID" sz="2400" dirty="0" smtClean="0"/>
              <a:t>Tersedianya lahan bebas sengketa </a:t>
            </a:r>
          </a:p>
          <a:p>
            <a:pPr>
              <a:spcBef>
                <a:spcPts val="600"/>
              </a:spcBef>
              <a:buFont typeface="Wingdings" pitchFamily="2" charset="2"/>
              <a:buChar char="§"/>
            </a:pPr>
            <a:r>
              <a:rPr lang="es-ES" sz="2400" dirty="0" err="1" smtClean="0"/>
              <a:t>Belum</a:t>
            </a:r>
            <a:r>
              <a:rPr lang="es-ES" sz="2400" dirty="0" smtClean="0"/>
              <a:t> </a:t>
            </a:r>
            <a:r>
              <a:rPr lang="es-ES" sz="2400" dirty="0" err="1" smtClean="0"/>
              <a:t>ada</a:t>
            </a:r>
            <a:r>
              <a:rPr lang="es-ES" sz="2400" dirty="0" smtClean="0"/>
              <a:t> </a:t>
            </a:r>
            <a:r>
              <a:rPr lang="es-ES" sz="2400" dirty="0" err="1" smtClean="0"/>
              <a:t>rencana</a:t>
            </a:r>
            <a:r>
              <a:rPr lang="es-ES" sz="2400" dirty="0" smtClean="0"/>
              <a:t> </a:t>
            </a:r>
            <a:r>
              <a:rPr lang="es-ES" sz="2400" dirty="0" err="1" smtClean="0"/>
              <a:t>pembangunan</a:t>
            </a:r>
            <a:r>
              <a:rPr lang="es-ES" sz="2400" dirty="0" smtClean="0"/>
              <a:t> </a:t>
            </a:r>
            <a:r>
              <a:rPr lang="es-ES" sz="2400" dirty="0" err="1" smtClean="0"/>
              <a:t>jaringan</a:t>
            </a:r>
            <a:r>
              <a:rPr lang="es-ES" sz="2400" dirty="0" smtClean="0"/>
              <a:t> PLN </a:t>
            </a:r>
            <a:r>
              <a:rPr lang="es-ES" sz="2400" dirty="0" err="1" smtClean="0"/>
              <a:t>untuk</a:t>
            </a:r>
            <a:r>
              <a:rPr lang="es-ES" sz="2400" dirty="0" smtClean="0"/>
              <a:t> 5 (lima) </a:t>
            </a:r>
            <a:r>
              <a:rPr lang="es-ES" sz="2400" dirty="0" err="1" smtClean="0"/>
              <a:t>tahun</a:t>
            </a:r>
            <a:r>
              <a:rPr lang="es-ES" sz="2400" dirty="0" smtClean="0"/>
              <a:t> </a:t>
            </a:r>
            <a:r>
              <a:rPr lang="es-ES" sz="2400" dirty="0" err="1" smtClean="0"/>
              <a:t>ke</a:t>
            </a:r>
            <a:r>
              <a:rPr lang="es-ES" sz="2400" dirty="0" smtClean="0"/>
              <a:t> </a:t>
            </a:r>
            <a:r>
              <a:rPr lang="es-ES" sz="2400" dirty="0" err="1" smtClean="0"/>
              <a:t>depan</a:t>
            </a:r>
            <a:r>
              <a:rPr lang="es-ES" sz="2400" dirty="0" smtClean="0"/>
              <a:t> </a:t>
            </a:r>
          </a:p>
          <a:p>
            <a:pPr>
              <a:spcBef>
                <a:spcPts val="600"/>
              </a:spcBef>
              <a:buFont typeface="Wingdings" pitchFamily="2" charset="2"/>
              <a:buChar char="§"/>
            </a:pPr>
            <a:r>
              <a:rPr lang="id-ID" sz="2400" dirty="0" smtClean="0"/>
              <a:t>Kondisi fisik tanah untuk pembangunan fisik harus stabil/ tidak mudah longsor </a:t>
            </a:r>
          </a:p>
          <a:p>
            <a:pPr marL="363538" indent="-276225">
              <a:buNone/>
            </a:pPr>
            <a:endParaRPr lang="id-ID" sz="2200" dirty="0" smtClean="0"/>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16</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6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Kriteria Khusus</a:t>
            </a:r>
            <a:endParaRPr lang="en-US"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21087"/>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997848"/>
            <a:ext cx="8969828" cy="3487066"/>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marL="0" indent="0">
              <a:buNone/>
            </a:pPr>
            <a:r>
              <a:rPr lang="id-ID" sz="3200" b="1" dirty="0" smtClean="0"/>
              <a:t>Pra Persiapan </a:t>
            </a:r>
          </a:p>
          <a:p>
            <a:pPr marL="0" indent="0">
              <a:lnSpc>
                <a:spcPct val="100000"/>
              </a:lnSpc>
              <a:spcBef>
                <a:spcPts val="600"/>
              </a:spcBef>
              <a:spcAft>
                <a:spcPts val="600"/>
              </a:spcAft>
              <a:buNone/>
            </a:pPr>
            <a:r>
              <a:rPr lang="id-ID" sz="2400" dirty="0" smtClean="0">
                <a:latin typeface="Arial" pitchFamily="34" charset="0"/>
                <a:cs typeface="Arial" pitchFamily="34" charset="0"/>
              </a:rPr>
              <a:t>Pra persiapan dilakukan dengan melakukan penyiapan lokasi usulan dengan menerima informasi dan pengumpulan proposal yang diajukan oleh Pemerintah Daerah yang ditujukan kepada Direktur Jenderal Kelautan, Pesisir dan Pulau-pulau Kecil (KP3K) Kementerian Kelautan dan Perikanan RI. Proposal akan diverifikasi oleh Pemerintah baik secara langsung maupun tidak langsung. </a:t>
            </a:r>
          </a:p>
          <a:p>
            <a:pPr marL="363538" indent="-276225">
              <a:buNone/>
            </a:pPr>
            <a:endParaRPr lang="id-ID" sz="2200" dirty="0" smtClean="0"/>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17</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2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Tahapan Penyediaan</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867221"/>
            <a:ext cx="8969828" cy="4474036"/>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marL="342900" indent="-342900">
              <a:buFont typeface="+mj-lt"/>
              <a:buAutoNum type="alphaLcPeriod"/>
            </a:pPr>
            <a:r>
              <a:rPr lang="id-ID" sz="2200" b="1" dirty="0" smtClean="0"/>
              <a:t>Latar Belakang, yang menjelaskan kondisi pulau kecil saat ini dilihat dari potensi dan permasalahan yang ada serta justifikasi perlunya dibangun unit sarana dan prasarana tertentu di pulau kecil yang diusulkan. </a:t>
            </a:r>
          </a:p>
          <a:p>
            <a:pPr marL="342900" indent="-342900">
              <a:buFont typeface="+mj-lt"/>
              <a:buAutoNum type="alphaLcPeriod"/>
            </a:pPr>
            <a:r>
              <a:rPr lang="id-ID" sz="2200" b="1" dirty="0" smtClean="0"/>
              <a:t>Tujuan dan sasaran, yang menjelaskan tujuan kegiatan dan sasaran apa yang ingin dicapai.</a:t>
            </a:r>
          </a:p>
          <a:p>
            <a:pPr marL="342900" indent="-342900">
              <a:buFont typeface="+mj-lt"/>
              <a:buAutoNum type="alphaLcPeriod"/>
            </a:pPr>
            <a:r>
              <a:rPr lang="id-ID" sz="2200" b="1" dirty="0" smtClean="0"/>
              <a:t>Gambaran umum lokasi Letak Geografis, Jumlah Penduduk, Mata Pencaharian dan Pendapatan Rata-rata, S</a:t>
            </a:r>
            <a:r>
              <a:rPr lang="es-ES" sz="2200" b="1" dirty="0" err="1" smtClean="0"/>
              <a:t>arana</a:t>
            </a:r>
            <a:r>
              <a:rPr lang="es-ES" sz="2200" b="1" dirty="0" smtClean="0"/>
              <a:t> dan </a:t>
            </a:r>
            <a:r>
              <a:rPr lang="es-ES" sz="2200" b="1" dirty="0" err="1" smtClean="0"/>
              <a:t>Prasarana</a:t>
            </a:r>
            <a:r>
              <a:rPr lang="es-ES" sz="2200" b="1" dirty="0" smtClean="0"/>
              <a:t> yang </a:t>
            </a:r>
            <a:r>
              <a:rPr lang="es-ES" sz="2200" b="1" dirty="0" err="1" smtClean="0"/>
              <a:t>ada</a:t>
            </a:r>
            <a:r>
              <a:rPr lang="id-ID" sz="2200" b="1" dirty="0" smtClean="0"/>
              <a:t>, dll).</a:t>
            </a:r>
          </a:p>
          <a:p>
            <a:pPr marL="342900" indent="-342900">
              <a:buFont typeface="+mj-lt"/>
              <a:buAutoNum type="alphaLcPeriod"/>
            </a:pPr>
            <a:r>
              <a:rPr lang="id-ID" sz="2200" b="1" dirty="0" smtClean="0"/>
              <a:t>Usulan lokasi pembangunan dan Kegiatan, merupakan Rencana Kegiatan yang menjelaskan dimana kegiatan pembangunan akan dilaksanakan dan atas dasar apa lokasi tersebut dipilih. </a:t>
            </a:r>
          </a:p>
          <a:p>
            <a:pPr marL="342900" indent="-342900">
              <a:buFont typeface="+mj-lt"/>
              <a:buAutoNum type="alphaLcPeriod"/>
            </a:pPr>
            <a:r>
              <a:rPr lang="id-ID" sz="2200" b="1" dirty="0" smtClean="0"/>
              <a:t> Estimasi Biaya, kegiatan yang diusulkan dilengkapi dengan perkiraan biaya</a:t>
            </a:r>
            <a:r>
              <a:rPr lang="es-ES" sz="2200" b="1" dirty="0" smtClean="0"/>
              <a:t> </a:t>
            </a:r>
          </a:p>
          <a:p>
            <a:pPr marL="363538" indent="-276225">
              <a:buNone/>
            </a:pPr>
            <a:endParaRPr lang="id-ID" sz="1800" b="1" dirty="0" smtClean="0"/>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18</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6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Ruang Lingkup Proposal</a:t>
            </a:r>
            <a:endParaRPr lang="en-US"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867221"/>
            <a:ext cx="8969828" cy="5664208"/>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a:buNone/>
            </a:pPr>
            <a:r>
              <a:rPr lang="id-ID" sz="2000" b="1" dirty="0" smtClean="0">
                <a:latin typeface="Arial" pitchFamily="34" charset="0"/>
                <a:cs typeface="Arial" pitchFamily="34" charset="0"/>
              </a:rPr>
              <a:t>1. Penetapan Lokasi </a:t>
            </a:r>
          </a:p>
          <a:p>
            <a:pPr marL="174625" indent="0">
              <a:buNone/>
            </a:pPr>
            <a:r>
              <a:rPr lang="id-ID" sz="2000" dirty="0" smtClean="0">
                <a:latin typeface="Arial" pitchFamily="34" charset="0"/>
                <a:cs typeface="Arial" pitchFamily="34" charset="0"/>
              </a:rPr>
              <a:t>Penetapan lokasi kegiatan pembangunan sarana dan prasarana di pulau-pulau kecil dilakukan dengan mempertimbangkan proposal yang diajukan dan hasil verifikasi di lapangan </a:t>
            </a:r>
          </a:p>
          <a:p>
            <a:pPr>
              <a:buNone/>
            </a:pPr>
            <a:r>
              <a:rPr lang="id-ID" sz="2000" b="1" dirty="0" smtClean="0">
                <a:latin typeface="Arial" pitchFamily="34" charset="0"/>
                <a:cs typeface="Arial" pitchFamily="34" charset="0"/>
              </a:rPr>
              <a:t>2. Pembentukan Kelompok </a:t>
            </a:r>
          </a:p>
          <a:p>
            <a:pPr indent="33338">
              <a:buNone/>
              <a:tabLst>
                <a:tab pos="711200" algn="l"/>
              </a:tabLst>
            </a:pPr>
            <a:r>
              <a:rPr lang="id-ID" sz="2000" dirty="0" smtClean="0">
                <a:latin typeface="Arial" pitchFamily="34" charset="0"/>
                <a:cs typeface="Arial" pitchFamily="34" charset="0"/>
              </a:rPr>
              <a:t>Kelompok Pengelola dibentuk oleh Pemerintah Daerah melalui musyawarah dan selanjutnya diusulkan, diverifikasi dan ditetapkan oleh Kepala SKPD melalui Surat Keputusan yang berlaku selama 1 (satu) tahun anggaran. </a:t>
            </a:r>
          </a:p>
          <a:p>
            <a:pPr marL="449263" indent="-187325">
              <a:buNone/>
            </a:pPr>
            <a:r>
              <a:rPr lang="id-ID" sz="2000" dirty="0" smtClean="0">
                <a:latin typeface="Arial" pitchFamily="34" charset="0"/>
                <a:cs typeface="Arial" pitchFamily="34" charset="0"/>
              </a:rPr>
              <a:t>Kelompok pengelola dibentuk dengan persyaratan meliputi: </a:t>
            </a:r>
          </a:p>
          <a:p>
            <a:pPr marL="449263" indent="-187325"/>
            <a:r>
              <a:rPr lang="id-ID" sz="2000" dirty="0" smtClean="0">
                <a:latin typeface="Arial" pitchFamily="34" charset="0"/>
                <a:cs typeface="Arial" pitchFamily="34" charset="0"/>
              </a:rPr>
              <a:t>pengurus dan anggota bukan perangkat desa, PNS, TNI/Polri, dan Penyuluh Perikanan Tenaga Kontrak (PPTK); </a:t>
            </a:r>
          </a:p>
          <a:p>
            <a:pPr marL="449263" indent="-187325"/>
            <a:r>
              <a:rPr lang="id-ID" sz="2000" dirty="0" smtClean="0">
                <a:latin typeface="Arial" pitchFamily="34" charset="0"/>
                <a:cs typeface="Arial" pitchFamily="34" charset="0"/>
              </a:rPr>
              <a:t>pengurus dan anggota berdomisili di desa setempat, yang dibuktikan dengan KTP, Kartu Keluarga, atau Surat Keterangan Domisili dari kepala desa/lurah; dan </a:t>
            </a:r>
          </a:p>
          <a:p>
            <a:pPr marL="449263" indent="-187325"/>
            <a:r>
              <a:rPr lang="id-ID" sz="2000" dirty="0" smtClean="0">
                <a:latin typeface="Arial" pitchFamily="34" charset="0"/>
                <a:cs typeface="Arial" pitchFamily="34" charset="0"/>
              </a:rPr>
              <a:t>pengurus dan anggota berjumlah maksimal 10 orang. </a:t>
            </a:r>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19</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2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Persiapan</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Pendahuluan</a:t>
            </a:r>
            <a:endParaRPr lang="en-US" sz="4400" b="0" dirty="0"/>
          </a:p>
        </p:txBody>
      </p:sp>
      <p:pic>
        <p:nvPicPr>
          <p:cNvPr id="8" name="Content Placeholder 3" descr="IMG_6070.jpg"/>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228600" y="5100917"/>
            <a:ext cx="2144713" cy="1504950"/>
          </a:xfrm>
        </p:spPr>
      </p:pic>
      <p:pic>
        <p:nvPicPr>
          <p:cNvPr id="9" name="Content Placeholder 5" descr="IMG_0484.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28600" y="1519517"/>
            <a:ext cx="2144713" cy="150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29"/>
          <p:cNvGrpSpPr>
            <a:grpSpLocks/>
          </p:cNvGrpSpPr>
          <p:nvPr/>
        </p:nvGrpSpPr>
        <p:grpSpPr bwMode="auto">
          <a:xfrm>
            <a:off x="2590800" y="1519517"/>
            <a:ext cx="6186488" cy="1374775"/>
            <a:chOff x="1720" y="1893"/>
            <a:chExt cx="3264" cy="866"/>
          </a:xfrm>
        </p:grpSpPr>
        <p:grpSp>
          <p:nvGrpSpPr>
            <p:cNvPr id="11" name="Group 30"/>
            <p:cNvGrpSpPr>
              <a:grpSpLocks/>
            </p:cNvGrpSpPr>
            <p:nvPr/>
          </p:nvGrpSpPr>
          <p:grpSpPr bwMode="auto">
            <a:xfrm>
              <a:off x="1720" y="1893"/>
              <a:ext cx="3264" cy="866"/>
              <a:chOff x="1720" y="1893"/>
              <a:chExt cx="3264" cy="866"/>
            </a:xfrm>
          </p:grpSpPr>
          <p:sp>
            <p:nvSpPr>
              <p:cNvPr id="13" name="AutoShape 31"/>
              <p:cNvSpPr>
                <a:spLocks noChangeArrowheads="1"/>
              </p:cNvSpPr>
              <p:nvPr/>
            </p:nvSpPr>
            <p:spPr bwMode="gray">
              <a:xfrm>
                <a:off x="1720" y="1893"/>
                <a:ext cx="3264" cy="866"/>
              </a:xfrm>
              <a:prstGeom prst="roundRect">
                <a:avLst>
                  <a:gd name="adj" fmla="val 10889"/>
                </a:avLst>
              </a:prstGeom>
              <a:gradFill rotWithShape="1">
                <a:gsLst>
                  <a:gs pos="0">
                    <a:srgbClr val="CCECFF"/>
                  </a:gs>
                  <a:gs pos="50000">
                    <a:srgbClr val="FFFFFF"/>
                  </a:gs>
                  <a:gs pos="100000">
                    <a:srgbClr val="CCECFF"/>
                  </a:gs>
                </a:gsLst>
                <a:lin ang="5400000" scaled="1"/>
              </a:gradFill>
              <a:ln w="381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4" name="Freeform 32"/>
              <p:cNvSpPr>
                <a:spLocks/>
              </p:cNvSpPr>
              <p:nvPr/>
            </p:nvSpPr>
            <p:spPr bwMode="gray">
              <a:xfrm>
                <a:off x="1776" y="1968"/>
                <a:ext cx="431" cy="432"/>
              </a:xfrm>
              <a:custGeom>
                <a:avLst/>
                <a:gdLst>
                  <a:gd name="T0" fmla="*/ 1 w 596"/>
                  <a:gd name="T1" fmla="*/ 0 h 598"/>
                  <a:gd name="T2" fmla="*/ 0 w 596"/>
                  <a:gd name="T3" fmla="*/ 1 h 598"/>
                  <a:gd name="T4" fmla="*/ 0 w 596"/>
                  <a:gd name="T5" fmla="*/ 2 h 598"/>
                  <a:gd name="T6" fmla="*/ 1 w 596"/>
                  <a:gd name="T7" fmla="*/ 1 h 598"/>
                  <a:gd name="T8" fmla="*/ 2 w 596"/>
                  <a:gd name="T9" fmla="*/ 0 h 598"/>
                  <a:gd name="T10" fmla="*/ 1 w 596"/>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12" name="Text Box 33"/>
            <p:cNvSpPr txBox="1">
              <a:spLocks noChangeArrowheads="1"/>
            </p:cNvSpPr>
            <p:nvPr/>
          </p:nvSpPr>
          <p:spPr bwMode="gray">
            <a:xfrm>
              <a:off x="1720" y="1966"/>
              <a:ext cx="3256"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solidFill>
                    <a:srgbClr val="000000"/>
                  </a:solidFill>
                </a:rPr>
                <a:t>Pulau</a:t>
              </a:r>
              <a:r>
                <a:rPr lang="en-US" altLang="en-US" sz="2000" b="1" dirty="0">
                  <a:solidFill>
                    <a:srgbClr val="000000"/>
                  </a:solidFill>
                </a:rPr>
                <a:t> </a:t>
              </a:r>
              <a:r>
                <a:rPr lang="en-US" altLang="en-US" sz="2000" b="1" dirty="0" err="1">
                  <a:solidFill>
                    <a:srgbClr val="000000"/>
                  </a:solidFill>
                </a:rPr>
                <a:t>adalah</a:t>
              </a:r>
              <a:r>
                <a:rPr lang="en-US" altLang="en-US" sz="2000" b="1" dirty="0">
                  <a:solidFill>
                    <a:srgbClr val="000000"/>
                  </a:solidFill>
                </a:rPr>
                <a:t> area </a:t>
              </a:r>
              <a:r>
                <a:rPr lang="en-US" altLang="en-US" sz="2000" b="1" dirty="0" err="1">
                  <a:solidFill>
                    <a:srgbClr val="000000"/>
                  </a:solidFill>
                </a:rPr>
                <a:t>lahan</a:t>
              </a:r>
              <a:r>
                <a:rPr lang="en-US" altLang="en-US" sz="2000" b="1" dirty="0">
                  <a:solidFill>
                    <a:srgbClr val="000000"/>
                  </a:solidFill>
                </a:rPr>
                <a:t> (</a:t>
              </a:r>
              <a:r>
                <a:rPr lang="en-US" altLang="en-US" sz="2000" b="1" dirty="0" err="1">
                  <a:solidFill>
                    <a:srgbClr val="000000"/>
                  </a:solidFill>
                </a:rPr>
                <a:t>daratan</a:t>
              </a:r>
              <a:r>
                <a:rPr lang="en-US" altLang="en-US" sz="2000" b="1" dirty="0">
                  <a:solidFill>
                    <a:srgbClr val="000000"/>
                  </a:solidFill>
                </a:rPr>
                <a:t>) yang </a:t>
              </a:r>
              <a:r>
                <a:rPr lang="en-US" altLang="en-US" sz="2000" b="1" dirty="0" err="1">
                  <a:solidFill>
                    <a:srgbClr val="000000"/>
                  </a:solidFill>
                </a:rPr>
                <a:t>terbentuk</a:t>
              </a:r>
              <a:r>
                <a:rPr lang="en-US" altLang="en-US" sz="2000" b="1" dirty="0">
                  <a:solidFill>
                    <a:srgbClr val="000000"/>
                  </a:solidFill>
                </a:rPr>
                <a:t> </a:t>
              </a:r>
              <a:r>
                <a:rPr lang="en-US" altLang="en-US" sz="2000" b="1" dirty="0" err="1">
                  <a:solidFill>
                    <a:srgbClr val="000000"/>
                  </a:solidFill>
                </a:rPr>
                <a:t>secara</a:t>
              </a:r>
              <a:r>
                <a:rPr lang="en-US" altLang="en-US" sz="2000" b="1" dirty="0">
                  <a:solidFill>
                    <a:srgbClr val="000000"/>
                  </a:solidFill>
                </a:rPr>
                <a:t> </a:t>
              </a:r>
              <a:r>
                <a:rPr lang="en-US" altLang="en-US" sz="2000" b="1" dirty="0" err="1">
                  <a:solidFill>
                    <a:srgbClr val="000000"/>
                  </a:solidFill>
                </a:rPr>
                <a:t>alami</a:t>
              </a:r>
              <a:r>
                <a:rPr lang="en-US" altLang="en-US" sz="2000" b="1" dirty="0">
                  <a:solidFill>
                    <a:srgbClr val="000000"/>
                  </a:solidFill>
                </a:rPr>
                <a:t>, </a:t>
              </a:r>
              <a:r>
                <a:rPr lang="en-US" altLang="en-US" sz="2000" b="1" dirty="0" err="1">
                  <a:solidFill>
                    <a:srgbClr val="000000"/>
                  </a:solidFill>
                </a:rPr>
                <a:t>dikelilingi</a:t>
              </a:r>
              <a:r>
                <a:rPr lang="en-US" altLang="en-US" sz="2000" b="1" dirty="0">
                  <a:solidFill>
                    <a:srgbClr val="000000"/>
                  </a:solidFill>
                </a:rPr>
                <a:t> </a:t>
              </a:r>
              <a:r>
                <a:rPr lang="en-US" altLang="en-US" sz="2000" b="1" dirty="0" err="1">
                  <a:solidFill>
                    <a:srgbClr val="000000"/>
                  </a:solidFill>
                </a:rPr>
                <a:t>oleh</a:t>
              </a:r>
              <a:r>
                <a:rPr lang="en-US" altLang="en-US" sz="2000" b="1" dirty="0">
                  <a:solidFill>
                    <a:srgbClr val="000000"/>
                  </a:solidFill>
                </a:rPr>
                <a:t> </a:t>
              </a:r>
              <a:r>
                <a:rPr lang="en-US" altLang="en-US" sz="2000" b="1" dirty="0" err="1">
                  <a:solidFill>
                    <a:srgbClr val="000000"/>
                  </a:solidFill>
                </a:rPr>
                <a:t>air,yang</a:t>
              </a:r>
              <a:r>
                <a:rPr lang="en-US" altLang="en-US" sz="2000" b="1" dirty="0">
                  <a:solidFill>
                    <a:srgbClr val="000000"/>
                  </a:solidFill>
                </a:rPr>
                <a:t> </a:t>
              </a:r>
              <a:r>
                <a:rPr lang="en-US" altLang="en-US" sz="2000" b="1" dirty="0" err="1">
                  <a:solidFill>
                    <a:srgbClr val="000000"/>
                  </a:solidFill>
                </a:rPr>
                <a:t>berada</a:t>
              </a:r>
              <a:r>
                <a:rPr lang="en-US" altLang="en-US" sz="2000" b="1" dirty="0">
                  <a:solidFill>
                    <a:srgbClr val="000000"/>
                  </a:solidFill>
                </a:rPr>
                <a:t> </a:t>
              </a:r>
              <a:r>
                <a:rPr lang="en-US" altLang="en-US" sz="2000" b="1" dirty="0" err="1">
                  <a:solidFill>
                    <a:srgbClr val="000000"/>
                  </a:solidFill>
                </a:rPr>
                <a:t>di</a:t>
              </a:r>
              <a:r>
                <a:rPr lang="en-US" altLang="en-US" sz="2000" b="1" dirty="0">
                  <a:solidFill>
                    <a:srgbClr val="000000"/>
                  </a:solidFill>
                </a:rPr>
                <a:t> </a:t>
              </a:r>
              <a:r>
                <a:rPr lang="en-US" altLang="en-US" sz="2000" b="1" dirty="0" err="1">
                  <a:solidFill>
                    <a:srgbClr val="000000"/>
                  </a:solidFill>
                </a:rPr>
                <a:t>atas</a:t>
              </a:r>
              <a:r>
                <a:rPr lang="en-US" altLang="en-US" sz="2000" b="1" dirty="0">
                  <a:solidFill>
                    <a:srgbClr val="000000"/>
                  </a:solidFill>
                </a:rPr>
                <a:t> </a:t>
              </a:r>
              <a:r>
                <a:rPr lang="en-US" altLang="en-US" sz="2000" b="1" dirty="0" err="1">
                  <a:solidFill>
                    <a:srgbClr val="000000"/>
                  </a:solidFill>
                </a:rPr>
                <a:t>muka</a:t>
              </a:r>
              <a:r>
                <a:rPr lang="en-US" altLang="en-US" sz="2000" b="1" dirty="0">
                  <a:solidFill>
                    <a:srgbClr val="000000"/>
                  </a:solidFill>
                </a:rPr>
                <a:t> air </a:t>
              </a:r>
              <a:r>
                <a:rPr lang="en-US" altLang="en-US" sz="2000" b="1" dirty="0" err="1">
                  <a:solidFill>
                    <a:srgbClr val="000000"/>
                  </a:solidFill>
                </a:rPr>
                <a:t>pada</a:t>
              </a:r>
              <a:r>
                <a:rPr lang="en-US" altLang="en-US" sz="2000" b="1" dirty="0">
                  <a:solidFill>
                    <a:srgbClr val="000000"/>
                  </a:solidFill>
                </a:rPr>
                <a:t> </a:t>
              </a:r>
              <a:r>
                <a:rPr lang="id-ID" altLang="en-US" sz="2000" b="1" dirty="0" smtClean="0">
                  <a:solidFill>
                    <a:srgbClr val="000000"/>
                  </a:solidFill>
                </a:rPr>
                <a:t>saat pasang ter</a:t>
              </a:r>
              <a:r>
                <a:rPr lang="en-US" altLang="en-US" sz="2000" b="1" dirty="0" err="1" smtClean="0">
                  <a:solidFill>
                    <a:srgbClr val="000000"/>
                  </a:solidFill>
                </a:rPr>
                <a:t>tinggi</a:t>
              </a:r>
              <a:r>
                <a:rPr lang="id-ID" altLang="en-US" sz="2000" b="1" dirty="0" smtClean="0">
                  <a:solidFill>
                    <a:srgbClr val="000000"/>
                  </a:solidFill>
                </a:rPr>
                <a:t> </a:t>
              </a:r>
              <a:r>
                <a:rPr lang="en-US" altLang="en-US" sz="2000" b="1" dirty="0" smtClean="0">
                  <a:solidFill>
                    <a:srgbClr val="000000"/>
                  </a:solidFill>
                </a:rPr>
                <a:t>(</a:t>
              </a:r>
              <a:r>
                <a:rPr lang="en-US" altLang="en-US" sz="2000" b="1" dirty="0">
                  <a:solidFill>
                    <a:srgbClr val="000000"/>
                  </a:solidFill>
                </a:rPr>
                <a:t>UNCLOS, 1982)</a:t>
              </a:r>
            </a:p>
          </p:txBody>
        </p:sp>
      </p:grpSp>
      <p:grpSp>
        <p:nvGrpSpPr>
          <p:cNvPr id="15" name="Group 29"/>
          <p:cNvGrpSpPr>
            <a:grpSpLocks/>
          </p:cNvGrpSpPr>
          <p:nvPr/>
        </p:nvGrpSpPr>
        <p:grpSpPr bwMode="auto">
          <a:xfrm>
            <a:off x="2630488" y="3345142"/>
            <a:ext cx="6208712" cy="1374775"/>
            <a:chOff x="1728" y="1920"/>
            <a:chExt cx="3274" cy="866"/>
          </a:xfrm>
        </p:grpSpPr>
        <p:grpSp>
          <p:nvGrpSpPr>
            <p:cNvPr id="16" name="Group 30"/>
            <p:cNvGrpSpPr>
              <a:grpSpLocks/>
            </p:cNvGrpSpPr>
            <p:nvPr/>
          </p:nvGrpSpPr>
          <p:grpSpPr bwMode="auto">
            <a:xfrm>
              <a:off x="1728" y="1920"/>
              <a:ext cx="3264" cy="866"/>
              <a:chOff x="1728" y="1920"/>
              <a:chExt cx="3264" cy="866"/>
            </a:xfrm>
          </p:grpSpPr>
          <p:sp>
            <p:nvSpPr>
              <p:cNvPr id="18" name="AutoShape 31"/>
              <p:cNvSpPr>
                <a:spLocks noChangeArrowheads="1"/>
              </p:cNvSpPr>
              <p:nvPr/>
            </p:nvSpPr>
            <p:spPr bwMode="gray">
              <a:xfrm>
                <a:off x="1728" y="1920"/>
                <a:ext cx="3264" cy="866"/>
              </a:xfrm>
              <a:prstGeom prst="roundRect">
                <a:avLst>
                  <a:gd name="adj" fmla="val 10889"/>
                </a:avLst>
              </a:prstGeom>
              <a:gradFill rotWithShape="1">
                <a:gsLst>
                  <a:gs pos="0">
                    <a:srgbClr val="CCECFF"/>
                  </a:gs>
                  <a:gs pos="50000">
                    <a:srgbClr val="FFFFFF"/>
                  </a:gs>
                  <a:gs pos="100000">
                    <a:srgbClr val="CCECFF"/>
                  </a:gs>
                </a:gsLst>
                <a:lin ang="5400000" scaled="1"/>
              </a:gradFill>
              <a:ln w="381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19" name="Freeform 32"/>
              <p:cNvSpPr>
                <a:spLocks/>
              </p:cNvSpPr>
              <p:nvPr/>
            </p:nvSpPr>
            <p:spPr bwMode="gray">
              <a:xfrm>
                <a:off x="1776" y="1968"/>
                <a:ext cx="431" cy="432"/>
              </a:xfrm>
              <a:custGeom>
                <a:avLst/>
                <a:gdLst>
                  <a:gd name="T0" fmla="*/ 1 w 596"/>
                  <a:gd name="T1" fmla="*/ 0 h 598"/>
                  <a:gd name="T2" fmla="*/ 0 w 596"/>
                  <a:gd name="T3" fmla="*/ 1 h 598"/>
                  <a:gd name="T4" fmla="*/ 0 w 596"/>
                  <a:gd name="T5" fmla="*/ 2 h 598"/>
                  <a:gd name="T6" fmla="*/ 1 w 596"/>
                  <a:gd name="T7" fmla="*/ 1 h 598"/>
                  <a:gd name="T8" fmla="*/ 2 w 596"/>
                  <a:gd name="T9" fmla="*/ 0 h 598"/>
                  <a:gd name="T10" fmla="*/ 1 w 596"/>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17" name="Text Box 33"/>
            <p:cNvSpPr txBox="1">
              <a:spLocks noChangeArrowheads="1"/>
            </p:cNvSpPr>
            <p:nvPr/>
          </p:nvSpPr>
          <p:spPr bwMode="gray">
            <a:xfrm>
              <a:off x="1747" y="2011"/>
              <a:ext cx="3255" cy="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solidFill>
                    <a:srgbClr val="000000"/>
                  </a:solidFill>
                </a:rPr>
                <a:t>Pulau</a:t>
              </a:r>
              <a:r>
                <a:rPr lang="en-US" altLang="en-US" sz="2000" b="1" dirty="0">
                  <a:solidFill>
                    <a:srgbClr val="000000"/>
                  </a:solidFill>
                </a:rPr>
                <a:t> Kecil </a:t>
              </a:r>
              <a:r>
                <a:rPr lang="en-US" altLang="en-US" sz="2000" b="1" dirty="0" err="1">
                  <a:solidFill>
                    <a:srgbClr val="000000"/>
                  </a:solidFill>
                </a:rPr>
                <a:t>adalah</a:t>
              </a:r>
              <a:r>
                <a:rPr lang="en-US" altLang="en-US" sz="2000" b="1" dirty="0">
                  <a:solidFill>
                    <a:srgbClr val="000000"/>
                  </a:solidFill>
                </a:rPr>
                <a:t> </a:t>
              </a:r>
              <a:r>
                <a:rPr lang="en-US" altLang="en-US" sz="2000" b="1" dirty="0" err="1">
                  <a:solidFill>
                    <a:srgbClr val="000000"/>
                  </a:solidFill>
                </a:rPr>
                <a:t>pulau</a:t>
              </a:r>
              <a:r>
                <a:rPr lang="en-US" altLang="en-US" sz="2000" b="1" dirty="0">
                  <a:solidFill>
                    <a:srgbClr val="000000"/>
                  </a:solidFill>
                </a:rPr>
                <a:t> </a:t>
              </a:r>
              <a:r>
                <a:rPr lang="en-US" altLang="en-US" sz="2000" b="1" dirty="0" err="1">
                  <a:solidFill>
                    <a:srgbClr val="000000"/>
                  </a:solidFill>
                </a:rPr>
                <a:t>dengan</a:t>
              </a:r>
              <a:r>
                <a:rPr lang="en-US" altLang="en-US" sz="2000" b="1" dirty="0">
                  <a:solidFill>
                    <a:srgbClr val="000000"/>
                  </a:solidFill>
                </a:rPr>
                <a:t> </a:t>
              </a:r>
              <a:r>
                <a:rPr lang="en-US" altLang="en-US" sz="2000" b="1" dirty="0" err="1">
                  <a:solidFill>
                    <a:srgbClr val="000000"/>
                  </a:solidFill>
                </a:rPr>
                <a:t>luas</a:t>
              </a:r>
              <a:r>
                <a:rPr lang="en-US" altLang="en-US" sz="2000" b="1" dirty="0">
                  <a:solidFill>
                    <a:srgbClr val="000000"/>
                  </a:solidFill>
                </a:rPr>
                <a:t> </a:t>
              </a:r>
              <a:r>
                <a:rPr lang="en-US" altLang="en-US" sz="2000" b="1" dirty="0" err="1">
                  <a:solidFill>
                    <a:srgbClr val="000000"/>
                  </a:solidFill>
                </a:rPr>
                <a:t>lebih</a:t>
              </a:r>
              <a:r>
                <a:rPr lang="en-US" altLang="en-US" sz="2000" b="1" dirty="0">
                  <a:solidFill>
                    <a:srgbClr val="000000"/>
                  </a:solidFill>
                </a:rPr>
                <a:t> </a:t>
              </a:r>
              <a:r>
                <a:rPr lang="en-US" altLang="en-US" sz="2000" b="1" dirty="0" err="1">
                  <a:solidFill>
                    <a:srgbClr val="000000"/>
                  </a:solidFill>
                </a:rPr>
                <a:t>kecil</a:t>
              </a:r>
              <a:r>
                <a:rPr lang="en-US" altLang="en-US" sz="2000" b="1" dirty="0">
                  <a:solidFill>
                    <a:srgbClr val="000000"/>
                  </a:solidFill>
                </a:rPr>
                <a:t> </a:t>
              </a:r>
              <a:r>
                <a:rPr lang="en-US" altLang="en-US" sz="2000" b="1" dirty="0" err="1">
                  <a:solidFill>
                    <a:srgbClr val="000000"/>
                  </a:solidFill>
                </a:rPr>
                <a:t>atau</a:t>
              </a:r>
              <a:r>
                <a:rPr lang="en-US" altLang="en-US" sz="2000" b="1" dirty="0">
                  <a:solidFill>
                    <a:srgbClr val="000000"/>
                  </a:solidFill>
                </a:rPr>
                <a:t> </a:t>
              </a:r>
              <a:r>
                <a:rPr lang="en-US" altLang="en-US" sz="2000" b="1" dirty="0" err="1">
                  <a:solidFill>
                    <a:srgbClr val="000000"/>
                  </a:solidFill>
                </a:rPr>
                <a:t>sama</a:t>
              </a:r>
              <a:r>
                <a:rPr lang="en-US" altLang="en-US" sz="2000" b="1" dirty="0">
                  <a:solidFill>
                    <a:srgbClr val="000000"/>
                  </a:solidFill>
                </a:rPr>
                <a:t> </a:t>
              </a:r>
              <a:r>
                <a:rPr lang="en-US" altLang="en-US" sz="2000" b="1" dirty="0" err="1">
                  <a:solidFill>
                    <a:srgbClr val="000000"/>
                  </a:solidFill>
                </a:rPr>
                <a:t>dengan</a:t>
              </a:r>
              <a:r>
                <a:rPr lang="en-US" altLang="en-US" sz="2000" b="1" dirty="0">
                  <a:solidFill>
                    <a:srgbClr val="000000"/>
                  </a:solidFill>
                </a:rPr>
                <a:t> 2.000 km</a:t>
              </a:r>
              <a:r>
                <a:rPr lang="en-US" altLang="en-US" sz="2000" b="1" baseline="30000" dirty="0">
                  <a:solidFill>
                    <a:srgbClr val="000000"/>
                  </a:solidFill>
                </a:rPr>
                <a:t>2</a:t>
              </a:r>
              <a:r>
                <a:rPr lang="en-US" altLang="en-US" sz="2000" b="1" dirty="0">
                  <a:solidFill>
                    <a:srgbClr val="000000"/>
                  </a:solidFill>
                </a:rPr>
                <a:t> (</a:t>
              </a:r>
              <a:r>
                <a:rPr lang="en-US" altLang="en-US" sz="2000" b="1" dirty="0" err="1">
                  <a:solidFill>
                    <a:srgbClr val="000000"/>
                  </a:solidFill>
                </a:rPr>
                <a:t>dua</a:t>
              </a:r>
              <a:r>
                <a:rPr lang="en-US" altLang="en-US" sz="2000" b="1" dirty="0">
                  <a:solidFill>
                    <a:srgbClr val="000000"/>
                  </a:solidFill>
                </a:rPr>
                <a:t> </a:t>
              </a:r>
              <a:r>
                <a:rPr lang="en-US" altLang="en-US" sz="2000" b="1" dirty="0" err="1">
                  <a:solidFill>
                    <a:srgbClr val="000000"/>
                  </a:solidFill>
                </a:rPr>
                <a:t>ribu</a:t>
              </a:r>
              <a:r>
                <a:rPr lang="en-US" altLang="en-US" sz="2000" b="1" dirty="0">
                  <a:solidFill>
                    <a:srgbClr val="000000"/>
                  </a:solidFill>
                </a:rPr>
                <a:t> kilometer </a:t>
              </a:r>
              <a:r>
                <a:rPr lang="en-US" altLang="en-US" sz="2000" b="1" dirty="0" err="1">
                  <a:solidFill>
                    <a:srgbClr val="000000"/>
                  </a:solidFill>
                </a:rPr>
                <a:t>persegi</a:t>
              </a:r>
              <a:r>
                <a:rPr lang="en-US" altLang="en-US" sz="2000" b="1" dirty="0">
                  <a:solidFill>
                    <a:srgbClr val="000000"/>
                  </a:solidFill>
                </a:rPr>
                <a:t>) </a:t>
              </a:r>
              <a:r>
                <a:rPr lang="en-US" altLang="en-US" sz="2000" b="1" dirty="0" err="1">
                  <a:solidFill>
                    <a:srgbClr val="000000"/>
                  </a:solidFill>
                </a:rPr>
                <a:t>beserta</a:t>
              </a:r>
              <a:r>
                <a:rPr lang="en-US" altLang="en-US" sz="2000" b="1" dirty="0">
                  <a:solidFill>
                    <a:srgbClr val="000000"/>
                  </a:solidFill>
                </a:rPr>
                <a:t> </a:t>
              </a:r>
              <a:r>
                <a:rPr lang="en-US" altLang="en-US" sz="2000" b="1" dirty="0" err="1">
                  <a:solidFill>
                    <a:srgbClr val="000000"/>
                  </a:solidFill>
                </a:rPr>
                <a:t>kesatuan</a:t>
              </a:r>
              <a:r>
                <a:rPr lang="en-US" altLang="en-US" sz="2000" b="1" dirty="0">
                  <a:solidFill>
                    <a:srgbClr val="000000"/>
                  </a:solidFill>
                </a:rPr>
                <a:t> </a:t>
              </a:r>
              <a:r>
                <a:rPr lang="en-US" altLang="en-US" sz="2000" b="1" dirty="0" err="1">
                  <a:solidFill>
                    <a:srgbClr val="000000"/>
                  </a:solidFill>
                </a:rPr>
                <a:t>Ekosistemnya</a:t>
              </a:r>
              <a:r>
                <a:rPr lang="en-US" altLang="en-US" sz="2000" b="1" dirty="0">
                  <a:solidFill>
                    <a:srgbClr val="000000"/>
                  </a:solidFill>
                </a:rPr>
                <a:t> (UU No.27/2007).</a:t>
              </a:r>
            </a:p>
          </p:txBody>
        </p:sp>
      </p:grpSp>
      <p:grpSp>
        <p:nvGrpSpPr>
          <p:cNvPr id="20" name="Group 34"/>
          <p:cNvGrpSpPr>
            <a:grpSpLocks/>
          </p:cNvGrpSpPr>
          <p:nvPr/>
        </p:nvGrpSpPr>
        <p:grpSpPr bwMode="auto">
          <a:xfrm>
            <a:off x="2630488" y="5086630"/>
            <a:ext cx="6208712" cy="1676400"/>
            <a:chOff x="1728" y="1968"/>
            <a:chExt cx="3274" cy="1056"/>
          </a:xfrm>
        </p:grpSpPr>
        <p:grpSp>
          <p:nvGrpSpPr>
            <p:cNvPr id="21" name="Group 35"/>
            <p:cNvGrpSpPr>
              <a:grpSpLocks/>
            </p:cNvGrpSpPr>
            <p:nvPr/>
          </p:nvGrpSpPr>
          <p:grpSpPr bwMode="auto">
            <a:xfrm>
              <a:off x="1728" y="1968"/>
              <a:ext cx="3264" cy="1017"/>
              <a:chOff x="1728" y="1968"/>
              <a:chExt cx="3264" cy="1017"/>
            </a:xfrm>
          </p:grpSpPr>
          <p:sp>
            <p:nvSpPr>
              <p:cNvPr id="23" name="AutoShape 36"/>
              <p:cNvSpPr>
                <a:spLocks noChangeArrowheads="1"/>
              </p:cNvSpPr>
              <p:nvPr/>
            </p:nvSpPr>
            <p:spPr bwMode="gray">
              <a:xfrm>
                <a:off x="1728" y="1978"/>
                <a:ext cx="3264" cy="1007"/>
              </a:xfrm>
              <a:prstGeom prst="roundRect">
                <a:avLst>
                  <a:gd name="adj" fmla="val 10889"/>
                </a:avLst>
              </a:prstGeom>
              <a:gradFill rotWithShape="1">
                <a:gsLst>
                  <a:gs pos="0">
                    <a:srgbClr val="DBF5CD"/>
                  </a:gs>
                  <a:gs pos="50000">
                    <a:srgbClr val="FFFFFF"/>
                  </a:gs>
                  <a:gs pos="100000">
                    <a:srgbClr val="DBF5CD"/>
                  </a:gs>
                </a:gsLst>
                <a:lin ang="5400000" scaled="1"/>
              </a:gradFill>
              <a:ln w="38100">
                <a:solidFill>
                  <a:srgbClr val="FFFFFF"/>
                </a:solidFill>
                <a:round/>
                <a:headEnd/>
                <a:tailEnd/>
              </a:ln>
              <a:effectLst>
                <a:outerShdw dist="107763" dir="2700000" algn="ctr" rotWithShape="0">
                  <a:schemeClr val="bg2">
                    <a:alpha val="50000"/>
                  </a:schemeClr>
                </a:outerShdw>
              </a:effec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24" name="Freeform 37"/>
              <p:cNvSpPr>
                <a:spLocks/>
              </p:cNvSpPr>
              <p:nvPr/>
            </p:nvSpPr>
            <p:spPr bwMode="gray">
              <a:xfrm>
                <a:off x="1776" y="1968"/>
                <a:ext cx="431" cy="432"/>
              </a:xfrm>
              <a:custGeom>
                <a:avLst/>
                <a:gdLst>
                  <a:gd name="T0" fmla="*/ 1 w 596"/>
                  <a:gd name="T1" fmla="*/ 0 h 598"/>
                  <a:gd name="T2" fmla="*/ 0 w 596"/>
                  <a:gd name="T3" fmla="*/ 1 h 598"/>
                  <a:gd name="T4" fmla="*/ 0 w 596"/>
                  <a:gd name="T5" fmla="*/ 2 h 598"/>
                  <a:gd name="T6" fmla="*/ 1 w 596"/>
                  <a:gd name="T7" fmla="*/ 1 h 598"/>
                  <a:gd name="T8" fmla="*/ 2 w 596"/>
                  <a:gd name="T9" fmla="*/ 0 h 598"/>
                  <a:gd name="T10" fmla="*/ 1 w 596"/>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FFFFFF"/>
              </a:soli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22" name="Text Box 38"/>
            <p:cNvSpPr txBox="1">
              <a:spLocks noChangeArrowheads="1"/>
            </p:cNvSpPr>
            <p:nvPr/>
          </p:nvSpPr>
          <p:spPr bwMode="gray">
            <a:xfrm>
              <a:off x="1747" y="1996"/>
              <a:ext cx="3255" cy="10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d-ID" altLang="en-US" sz="2000" b="1">
                  <a:solidFill>
                    <a:srgbClr val="1C1C1C"/>
                  </a:solidFill>
                  <a:cs typeface="Latha" panose="020B0604020202020204" pitchFamily="34" charset="0"/>
                </a:rPr>
                <a:t>Pulau-Pulau Kecil Terluar </a:t>
              </a:r>
              <a:r>
                <a:rPr lang="en-US" altLang="en-US" sz="2000" b="1">
                  <a:solidFill>
                    <a:srgbClr val="1C1C1C"/>
                  </a:solidFill>
                  <a:cs typeface="Latha" panose="020B0604020202020204" pitchFamily="34" charset="0"/>
                </a:rPr>
                <a:t>(</a:t>
              </a:r>
              <a:r>
                <a:rPr lang="id-ID" altLang="en-US" sz="2000" b="1">
                  <a:solidFill>
                    <a:srgbClr val="1C1C1C"/>
                  </a:solidFill>
                  <a:cs typeface="Latha" panose="020B0604020202020204" pitchFamily="34" charset="0"/>
                </a:rPr>
                <a:t>PPKT</a:t>
              </a:r>
              <a:r>
                <a:rPr lang="en-US" altLang="en-US" sz="2000" b="1">
                  <a:solidFill>
                    <a:srgbClr val="1C1C1C"/>
                  </a:solidFill>
                  <a:cs typeface="Latha" panose="020B0604020202020204" pitchFamily="34" charset="0"/>
                </a:rPr>
                <a:t>) </a:t>
              </a:r>
              <a:r>
                <a:rPr lang="id-ID" altLang="en-US" sz="2000" b="1">
                  <a:solidFill>
                    <a:srgbClr val="1C1C1C"/>
                  </a:solidFill>
                  <a:cs typeface="Latha" panose="020B0604020202020204" pitchFamily="34" charset="0"/>
                </a:rPr>
                <a:t>adalah Pulau-Pulau Kecil yang memiliki titik-titik dasar koordinat geografis yang menghubungkan garis pangkal laut kepulauan </a:t>
              </a:r>
              <a:r>
                <a:rPr lang="en-US" altLang="en-US" sz="2000" b="1">
                  <a:solidFill>
                    <a:srgbClr val="1C1C1C"/>
                  </a:solidFill>
                  <a:cs typeface="Latha" panose="020B0604020202020204" pitchFamily="34" charset="0"/>
                </a:rPr>
                <a:t>sesuai dengan hukum internasional dan nasional </a:t>
              </a:r>
              <a:r>
                <a:rPr lang="id-ID" altLang="en-US" sz="2000" b="1">
                  <a:solidFill>
                    <a:srgbClr val="1C1C1C"/>
                  </a:solidFill>
                  <a:cs typeface="Latha" panose="020B0604020202020204" pitchFamily="34" charset="0"/>
                </a:rPr>
                <a:t>(Perpres No.78/2005)</a:t>
              </a:r>
              <a:endParaRPr lang="en-US" altLang="en-US" sz="2000" b="1">
                <a:solidFill>
                  <a:srgbClr val="000000"/>
                </a:solidFill>
              </a:endParaRPr>
            </a:p>
          </p:txBody>
        </p:sp>
      </p:grpSp>
      <p:pic>
        <p:nvPicPr>
          <p:cNvPr id="25" name="Picture 21" descr="D:\KEGIATAN INPRO 2014\BAHAN PRESENTASI INVESTASI PPK\Pulau Kambing Gili Balu KSB.jpg"/>
          <p:cNvPicPr>
            <a:picLocks noChangeAspect="1" noChangeArrowheads="1"/>
          </p:cNvPicPr>
          <p:nvPr/>
        </p:nvPicPr>
        <p:blipFill>
          <a:blip r:embed="rId5" cstate="print"/>
          <a:srcRect/>
          <a:stretch>
            <a:fillRect/>
          </a:stretch>
        </p:blipFill>
        <p:spPr bwMode="auto">
          <a:xfrm>
            <a:off x="228600" y="3298073"/>
            <a:ext cx="2133600" cy="1421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err="1" smtClean="0">
                <a:latin typeface="Calibri" panose="020F0502020204030204" pitchFamily="34" charset="0"/>
              </a:rPr>
              <a:t>Defenisi</a:t>
            </a:r>
            <a:r>
              <a:rPr lang="en-US" sz="2400" b="0" i="1" dirty="0" smtClean="0">
                <a:latin typeface="Calibri" panose="020F0502020204030204" pitchFamily="34" charset="0"/>
              </a:rPr>
              <a:t> </a:t>
            </a:r>
            <a:r>
              <a:rPr lang="en-US" sz="2400" b="0" i="1" dirty="0" err="1" smtClean="0">
                <a:latin typeface="Calibri" panose="020F0502020204030204" pitchFamily="34" charset="0"/>
              </a:rPr>
              <a:t>pulau</a:t>
            </a:r>
            <a:r>
              <a:rPr lang="en-US" sz="2400" b="0" i="1" dirty="0" smtClean="0">
                <a:latin typeface="Calibri" panose="020F0502020204030204" pitchFamily="34" charset="0"/>
              </a:rPr>
              <a:t> </a:t>
            </a:r>
            <a:r>
              <a:rPr lang="en-US" sz="2400" b="0" i="1" dirty="0" err="1" smtClean="0">
                <a:latin typeface="Calibri" panose="020F0502020204030204" pitchFamily="34" charset="0"/>
              </a:rPr>
              <a:t>kecil</a:t>
            </a:r>
            <a:endParaRPr lang="en-US" sz="2400" b="0" i="1" dirty="0">
              <a:latin typeface="Calibri" panose="020F0502020204030204" pitchFamily="34" charset="0"/>
            </a:endParaRPr>
          </a:p>
        </p:txBody>
      </p:sp>
    </p:spTree>
    <p:extLst>
      <p:ext uri="{BB962C8B-B14F-4D97-AF65-F5344CB8AC3E}">
        <p14:creationId xmlns="" xmlns:p14="http://schemas.microsoft.com/office/powerpoint/2010/main" val="766674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867221"/>
            <a:ext cx="8969828" cy="4474036"/>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marL="261938" indent="-261938">
              <a:buAutoNum type="arabicPeriod"/>
            </a:pPr>
            <a:r>
              <a:rPr lang="id-ID" sz="2400" b="1" dirty="0" smtClean="0">
                <a:latin typeface="Arial" pitchFamily="34" charset="0"/>
                <a:cs typeface="Arial" pitchFamily="34" charset="0"/>
              </a:rPr>
              <a:t>Sosialisasi dan Koordinasi </a:t>
            </a:r>
          </a:p>
          <a:p>
            <a:pPr marL="261938" indent="0">
              <a:buNone/>
            </a:pPr>
            <a:r>
              <a:rPr lang="id-ID" sz="2400" dirty="0" smtClean="0">
                <a:latin typeface="Arial" pitchFamily="34" charset="0"/>
                <a:cs typeface="Arial" pitchFamily="34" charset="0"/>
              </a:rPr>
              <a:t>Sosialisasi dan koordinasi yang bertujuan untuk memberikan informasi kepada seluruh pemangku kepentingan tentang rencana pembangunan sarana dan parasarana serta mendapatkan dukungan dari Pemerintah Daerah pada proses pembangunan dan dalam hal pengelolaan. </a:t>
            </a:r>
          </a:p>
          <a:p>
            <a:pPr>
              <a:buNone/>
            </a:pPr>
            <a:r>
              <a:rPr lang="id-ID" sz="2400" b="1" dirty="0" smtClean="0">
                <a:latin typeface="Arial" pitchFamily="34" charset="0"/>
                <a:cs typeface="Arial" pitchFamily="34" charset="0"/>
              </a:rPr>
              <a:t>2. Serah Terima </a:t>
            </a:r>
          </a:p>
          <a:p>
            <a:pPr indent="33338">
              <a:buNone/>
            </a:pPr>
            <a:r>
              <a:rPr lang="id-ID" sz="2400" dirty="0" smtClean="0">
                <a:latin typeface="Arial" pitchFamily="34" charset="0"/>
                <a:cs typeface="Arial" pitchFamily="34" charset="0"/>
              </a:rPr>
              <a:t>Sarana dan prasarana yang telah disediakan diserahterimakan dari Pemerintah kepada Pemerintah Daerah dan dapat diteruskan kepada masyarakat yang dituangkan dalam dokumen berita acara serah terima. </a:t>
            </a:r>
            <a:endParaRPr lang="id-ID" sz="2400" b="1"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20</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2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Pelaksanaan</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F:\DOKUMEN KANTOR\FOTO SURVEI DULLAH LAUT\dullah.jpg"/>
          <p:cNvPicPr>
            <a:picLocks noChangeAspect="1" noChangeArrowheads="1"/>
          </p:cNvPicPr>
          <p:nvPr/>
        </p:nvPicPr>
        <p:blipFill>
          <a:blip r:embed="rId2"/>
          <a:srcRect/>
          <a:stretch>
            <a:fillRect/>
          </a:stretch>
        </p:blipFill>
        <p:spPr bwMode="auto">
          <a:xfrm>
            <a:off x="0" y="4724400"/>
            <a:ext cx="9144000" cy="2133600"/>
          </a:xfrm>
          <a:prstGeom prst="rect">
            <a:avLst/>
          </a:prstGeom>
          <a:noFill/>
          <a:ln w="9525">
            <a:noFill/>
            <a:miter lim="800000"/>
            <a:headEnd/>
            <a:tailEnd/>
          </a:ln>
        </p:spPr>
      </p:pic>
      <p:sp>
        <p:nvSpPr>
          <p:cNvPr id="4" name="Content Placeholder 2"/>
          <p:cNvSpPr>
            <a:spLocks noGrp="1"/>
          </p:cNvSpPr>
          <p:nvPr>
            <p:ph idx="1"/>
          </p:nvPr>
        </p:nvSpPr>
        <p:spPr>
          <a:xfrm>
            <a:off x="87088" y="867221"/>
            <a:ext cx="8969828" cy="4474036"/>
          </a:xfrm>
          <a:solidFill>
            <a:schemeClr val="accent6">
              <a:lumMod val="40000"/>
              <a:lumOff val="60000"/>
            </a:schemeClr>
          </a:solidFill>
          <a:scene3d>
            <a:camera prst="orthographicFront"/>
            <a:lightRig rig="threePt" dir="t"/>
          </a:scene3d>
          <a:sp3d>
            <a:bevelT/>
          </a:sp3d>
          <a:extLst>
            <a:ext uri="{91240B29-F687-4F45-9708-019B960494DF}"/>
          </a:extLst>
        </p:spPr>
        <p:txBody>
          <a:bodyPr>
            <a:noAutofit/>
          </a:bodyPr>
          <a:lstStyle/>
          <a:p>
            <a:pPr>
              <a:buNone/>
            </a:pPr>
            <a:r>
              <a:rPr lang="id-ID" sz="2400" b="1" dirty="0" smtClean="0"/>
              <a:t>1. Monitoring dan Evaluasi </a:t>
            </a:r>
          </a:p>
          <a:p>
            <a:pPr marL="261938" indent="0">
              <a:buNone/>
            </a:pPr>
            <a:r>
              <a:rPr lang="id-ID" sz="2400" dirty="0" smtClean="0"/>
              <a:t>Monitoring dilakukan untuk kegiatan pada tahun sebelumnya dan yang sedang berjalan serta dapat dijadikan sebagai bahan evaluasi pelaksanaan pengelolaan untuk tindak lanjut di masa yang akan datang agar menjadi lebih optimal. </a:t>
            </a:r>
          </a:p>
          <a:p>
            <a:pPr>
              <a:buNone/>
            </a:pPr>
            <a:r>
              <a:rPr lang="id-ID" sz="2400" b="1" dirty="0" smtClean="0"/>
              <a:t>2. Pelaporan </a:t>
            </a:r>
          </a:p>
          <a:p>
            <a:pPr marL="261938" indent="0">
              <a:buNone/>
            </a:pPr>
            <a:r>
              <a:rPr lang="id-ID" sz="2400" dirty="0" smtClean="0"/>
              <a:t>Pertanggungjawaban dari pengelolaan sarana dan prasarana di pulau-pulau kecil dilakukan dalam bentuk pelaporan secara berkala agar dapat dilakukan pengawasan dan terukur sesuai dengan target yang telah ditetapkan. Secara umum pelaporan memuat kemajuan pelaksanaan pengelolaan sarana dan prasarana. </a:t>
            </a:r>
            <a:endParaRPr lang="id-ID" sz="2400" b="1"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13490729-339D-4CC9-82C4-B7C678CA29BC}" type="slidenum">
              <a:rPr lang="fr-CA" smtClean="0"/>
              <a:pPr>
                <a:defRPr/>
              </a:pPr>
              <a:t>21</a:t>
            </a:fld>
            <a:endParaRPr lang="fr-CA"/>
          </a:p>
        </p:txBody>
      </p:sp>
      <p:sp>
        <p:nvSpPr>
          <p:cNvPr id="6" name="Title 1"/>
          <p:cNvSpPr txBox="1">
            <a:spLocks/>
          </p:cNvSpPr>
          <p:nvPr/>
        </p:nvSpPr>
        <p:spPr>
          <a:xfrm>
            <a:off x="119749" y="232230"/>
            <a:ext cx="4713514" cy="551543"/>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32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Pasca Pelaksanaan</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7" name="Oval 6"/>
          <p:cNvSpPr/>
          <p:nvPr/>
        </p:nvSpPr>
        <p:spPr>
          <a:xfrm>
            <a:off x="4419595" y="33560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407886"/>
            <a:ext cx="4876800" cy="2598964"/>
          </a:xfrm>
          <a:prstGeom prst="rect">
            <a:avLst/>
          </a:prstGeom>
          <a:solidFill>
            <a:schemeClr val="bg1"/>
          </a:solidFill>
          <a:ln w="25400" cmpd="db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p>
        </p:txBody>
      </p:sp>
      <p:pic>
        <p:nvPicPr>
          <p:cNvPr id="13315" name="Picture 5" descr="F:\DOKUMEN KANTOR\FOTO SURVEI DULLAH LAUT\dullah.jpg"/>
          <p:cNvPicPr>
            <a:picLocks noChangeAspect="1" noChangeArrowheads="1"/>
          </p:cNvPicPr>
          <p:nvPr/>
        </p:nvPicPr>
        <p:blipFill>
          <a:blip r:embed="rId2"/>
          <a:srcRect/>
          <a:stretch>
            <a:fillRect/>
          </a:stretch>
        </p:blipFill>
        <p:spPr bwMode="auto">
          <a:xfrm>
            <a:off x="0" y="5067300"/>
            <a:ext cx="9144000" cy="2133600"/>
          </a:xfrm>
          <a:prstGeom prst="rect">
            <a:avLst/>
          </a:prstGeom>
          <a:noFill/>
          <a:ln w="9525">
            <a:noFill/>
            <a:miter lim="800000"/>
            <a:headEnd/>
            <a:tailEnd/>
          </a:ln>
        </p:spPr>
      </p:pic>
      <p:sp>
        <p:nvSpPr>
          <p:cNvPr id="23" name="Title 1"/>
          <p:cNvSpPr txBox="1">
            <a:spLocks/>
          </p:cNvSpPr>
          <p:nvPr/>
        </p:nvSpPr>
        <p:spPr>
          <a:xfrm>
            <a:off x="380999" y="217716"/>
            <a:ext cx="8429171" cy="9144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20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Peluang Pembangunan Infrastruktur dan </a:t>
            </a:r>
            <a:r>
              <a:rPr lang="id-ID" sz="2400" b="1" dirty="0" smtClean="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Non Infrastruktur Sektor Sanitasi </a:t>
            </a:r>
          </a:p>
          <a:p>
            <a:pPr algn="just" fontAlgn="auto">
              <a:spcAft>
                <a:spcPts val="0"/>
              </a:spcAft>
              <a:defRPr/>
            </a:pPr>
            <a:r>
              <a:rPr lang="id-ID"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Di Pulau-pulau Kecil</a:t>
            </a:r>
            <a:endParaRPr lang="en-US"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4" name="Oval 23"/>
          <p:cNvSpPr/>
          <p:nvPr/>
        </p:nvSpPr>
        <p:spPr>
          <a:xfrm>
            <a:off x="8411029" y="735826"/>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itle 1"/>
          <p:cNvSpPr txBox="1">
            <a:spLocks/>
          </p:cNvSpPr>
          <p:nvPr/>
        </p:nvSpPr>
        <p:spPr>
          <a:xfrm>
            <a:off x="703832" y="2905774"/>
            <a:ext cx="2108632"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1. Dana APBN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5" name="Title 1"/>
          <p:cNvSpPr txBox="1">
            <a:spLocks/>
          </p:cNvSpPr>
          <p:nvPr/>
        </p:nvSpPr>
        <p:spPr>
          <a:xfrm>
            <a:off x="681546" y="4258322"/>
            <a:ext cx="2108632"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2. Dana Alokasi Khusus</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6" name="Title 1"/>
          <p:cNvSpPr txBox="1">
            <a:spLocks/>
          </p:cNvSpPr>
          <p:nvPr/>
        </p:nvSpPr>
        <p:spPr>
          <a:xfrm>
            <a:off x="672669" y="4773227"/>
            <a:ext cx="2108631"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3. Dana Dekonsentrasi</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7" name="Title 1"/>
          <p:cNvSpPr txBox="1">
            <a:spLocks/>
          </p:cNvSpPr>
          <p:nvPr/>
        </p:nvSpPr>
        <p:spPr>
          <a:xfrm>
            <a:off x="3440643" y="1533580"/>
            <a:ext cx="19050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Desalinasi Air Laut </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8" name="Title 1"/>
          <p:cNvSpPr txBox="1">
            <a:spLocks/>
          </p:cNvSpPr>
          <p:nvPr/>
        </p:nvSpPr>
        <p:spPr>
          <a:xfrm>
            <a:off x="3512598" y="4267200"/>
            <a:ext cx="26670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Penyediaan Sarana Air Bersih </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9" name="Title 1"/>
          <p:cNvSpPr txBox="1">
            <a:spLocks/>
          </p:cNvSpPr>
          <p:nvPr/>
        </p:nvSpPr>
        <p:spPr>
          <a:xfrm>
            <a:off x="3429371" y="2133600"/>
            <a:ext cx="26670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Pembangunan MCK Komunal</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0" name="Title 1"/>
          <p:cNvSpPr txBox="1">
            <a:spLocks/>
          </p:cNvSpPr>
          <p:nvPr/>
        </p:nvSpPr>
        <p:spPr>
          <a:xfrm>
            <a:off x="3427336" y="3657600"/>
            <a:ext cx="39624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Pendidikan Peningkatan Kualitas Lingkungan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1" name="Title 1"/>
          <p:cNvSpPr txBox="1">
            <a:spLocks/>
          </p:cNvSpPr>
          <p:nvPr/>
        </p:nvSpPr>
        <p:spPr>
          <a:xfrm>
            <a:off x="3427336" y="2743572"/>
            <a:ext cx="3118836"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Pengelolaan Sampah di Pulau Kecil</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2" name="Title 1"/>
          <p:cNvSpPr txBox="1">
            <a:spLocks/>
          </p:cNvSpPr>
          <p:nvPr/>
        </p:nvSpPr>
        <p:spPr>
          <a:xfrm>
            <a:off x="3432699" y="1842854"/>
            <a:ext cx="1754264"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Aksi Bersih Pulau </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3" name="Title 1"/>
          <p:cNvSpPr txBox="1">
            <a:spLocks/>
          </p:cNvSpPr>
          <p:nvPr/>
        </p:nvSpPr>
        <p:spPr>
          <a:xfrm>
            <a:off x="3427336" y="3352800"/>
            <a:ext cx="36957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Pelatihan Pengolahan Bahan Dasar Limbah</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4" name="Title 1"/>
          <p:cNvSpPr txBox="1">
            <a:spLocks/>
          </p:cNvSpPr>
          <p:nvPr/>
        </p:nvSpPr>
        <p:spPr>
          <a:xfrm>
            <a:off x="3427336" y="3048000"/>
            <a:ext cx="3363527"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Pelatihan Kader Penyuluh Lingkungan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cxnSp>
        <p:nvCxnSpPr>
          <p:cNvPr id="4" name="Straight Arrow Connector 3"/>
          <p:cNvCxnSpPr/>
          <p:nvPr/>
        </p:nvCxnSpPr>
        <p:spPr>
          <a:xfrm>
            <a:off x="2813050" y="3019425"/>
            <a:ext cx="539750" cy="0"/>
          </a:xfrm>
          <a:prstGeom prst="straightConnector1">
            <a:avLst/>
          </a:prstGeom>
          <a:ln w="22225" cmpd="sng">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800350" y="4373563"/>
            <a:ext cx="712788" cy="1587"/>
          </a:xfrm>
          <a:prstGeom prst="straightConnector1">
            <a:avLst/>
          </a:prstGeom>
          <a:ln w="22225" cmpd="sng">
            <a:tailEnd type="arrow"/>
          </a:ln>
        </p:spPr>
        <p:style>
          <a:lnRef idx="1">
            <a:schemeClr val="accent1"/>
          </a:lnRef>
          <a:fillRef idx="0">
            <a:schemeClr val="accent1"/>
          </a:fillRef>
          <a:effectRef idx="0">
            <a:schemeClr val="accent1"/>
          </a:effectRef>
          <a:fontRef idx="minor">
            <a:schemeClr val="tx1"/>
          </a:fontRef>
        </p:style>
      </p:cxnSp>
      <p:sp>
        <p:nvSpPr>
          <p:cNvPr id="38" name="Title 1"/>
          <p:cNvSpPr txBox="1">
            <a:spLocks/>
          </p:cNvSpPr>
          <p:nvPr/>
        </p:nvSpPr>
        <p:spPr>
          <a:xfrm>
            <a:off x="3504460" y="4777668"/>
            <a:ext cx="289634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Peningkatan Kualitas Lingkungan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cxnSp>
        <p:nvCxnSpPr>
          <p:cNvPr id="39" name="Straight Arrow Connector 38"/>
          <p:cNvCxnSpPr/>
          <p:nvPr/>
        </p:nvCxnSpPr>
        <p:spPr>
          <a:xfrm>
            <a:off x="2797175" y="4892675"/>
            <a:ext cx="712788" cy="0"/>
          </a:xfrm>
          <a:prstGeom prst="straightConnector1">
            <a:avLst/>
          </a:prstGeom>
          <a:ln w="22225" cmpd="sng">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400800" y="4892675"/>
            <a:ext cx="609600" cy="0"/>
          </a:xfrm>
          <a:prstGeom prst="line">
            <a:avLst/>
          </a:prstGeom>
          <a:ln w="22225" cmpd="sng"/>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994525" y="4016375"/>
            <a:ext cx="0" cy="862013"/>
          </a:xfrm>
          <a:prstGeom prst="straightConnector1">
            <a:avLst/>
          </a:prstGeom>
          <a:ln w="22225" cmpd="sng">
            <a:tailEnd type="arrow"/>
          </a:ln>
        </p:spPr>
        <p:style>
          <a:lnRef idx="1">
            <a:schemeClr val="accent1"/>
          </a:lnRef>
          <a:fillRef idx="0">
            <a:schemeClr val="accent1"/>
          </a:fillRef>
          <a:effectRef idx="0">
            <a:schemeClr val="accent1"/>
          </a:effectRef>
          <a:fontRef idx="minor">
            <a:schemeClr val="tx1"/>
          </a:fontRef>
        </p:style>
      </p:cxnSp>
      <p:sp>
        <p:nvSpPr>
          <p:cNvPr id="54" name="Title 1"/>
          <p:cNvSpPr txBox="1">
            <a:spLocks/>
          </p:cNvSpPr>
          <p:nvPr/>
        </p:nvSpPr>
        <p:spPr>
          <a:xfrm>
            <a:off x="3427336" y="2438400"/>
            <a:ext cx="2824024"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Perlindungan Sumber Air Bersih</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0050" y="2457450"/>
            <a:ext cx="8286750" cy="1200150"/>
          </a:xfrm>
          <a:prstGeom prst="rect">
            <a:avLst/>
          </a:prstGeom>
          <a:solidFill>
            <a:schemeClr val="tx2">
              <a:lumMod val="40000"/>
              <a:lumOff val="60000"/>
              <a:alpha val="52000"/>
            </a:schemeClr>
          </a:solidFill>
        </p:spPr>
        <p:txBody>
          <a:bodyPr>
            <a:spAutoFit/>
          </a:bodyPr>
          <a:lstStyle/>
          <a:p>
            <a:pPr>
              <a:spcBef>
                <a:spcPct val="40000"/>
              </a:spcBef>
              <a:defRPr/>
            </a:pPr>
            <a:r>
              <a:rPr lang="en-US" sz="2400" dirty="0" err="1">
                <a:solidFill>
                  <a:prstClr val="black"/>
                </a:solidFill>
                <a:latin typeface="Arial Rounded MT Bold" pitchFamily="34" charset="0"/>
              </a:rPr>
              <a:t>Merupakan</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teknologi</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penyulingan</a:t>
            </a:r>
            <a:r>
              <a:rPr lang="en-US" sz="2400" dirty="0">
                <a:solidFill>
                  <a:prstClr val="black"/>
                </a:solidFill>
                <a:latin typeface="Arial Rounded MT Bold" pitchFamily="34" charset="0"/>
              </a:rPr>
              <a:t> air </a:t>
            </a:r>
            <a:r>
              <a:rPr lang="en-US" sz="2400" dirty="0" err="1">
                <a:solidFill>
                  <a:prstClr val="black"/>
                </a:solidFill>
                <a:latin typeface="Arial Rounded MT Bold" pitchFamily="34" charset="0"/>
              </a:rPr>
              <a:t>laut</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untuk</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menghilangkan</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kadar</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garam</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berlebih</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pada</a:t>
            </a:r>
            <a:r>
              <a:rPr lang="en-US" sz="2400" dirty="0">
                <a:solidFill>
                  <a:prstClr val="black"/>
                </a:solidFill>
                <a:latin typeface="Arial Rounded MT Bold" pitchFamily="34" charset="0"/>
              </a:rPr>
              <a:t> air </a:t>
            </a:r>
            <a:r>
              <a:rPr lang="en-US" sz="2400" dirty="0" err="1">
                <a:solidFill>
                  <a:prstClr val="black"/>
                </a:solidFill>
                <a:latin typeface="Arial Rounded MT Bold" pitchFamily="34" charset="0"/>
              </a:rPr>
              <a:t>sehingga</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menghasilkan</a:t>
            </a:r>
            <a:r>
              <a:rPr lang="en-US" sz="2400" dirty="0">
                <a:solidFill>
                  <a:prstClr val="black"/>
                </a:solidFill>
                <a:latin typeface="Arial Rounded MT Bold" pitchFamily="34" charset="0"/>
              </a:rPr>
              <a:t> air </a:t>
            </a:r>
            <a:r>
              <a:rPr lang="en-US" sz="2400" dirty="0" err="1">
                <a:solidFill>
                  <a:prstClr val="black"/>
                </a:solidFill>
                <a:latin typeface="Arial Rounded MT Bold" pitchFamily="34" charset="0"/>
              </a:rPr>
              <a:t>layak</a:t>
            </a:r>
            <a:r>
              <a:rPr lang="en-US" sz="2400" dirty="0">
                <a:solidFill>
                  <a:prstClr val="black"/>
                </a:solidFill>
                <a:latin typeface="Arial Rounded MT Bold" pitchFamily="34" charset="0"/>
              </a:rPr>
              <a:t> </a:t>
            </a:r>
            <a:r>
              <a:rPr lang="en-US" sz="2400" dirty="0" err="1">
                <a:solidFill>
                  <a:prstClr val="black"/>
                </a:solidFill>
                <a:latin typeface="Arial Rounded MT Bold" pitchFamily="34" charset="0"/>
              </a:rPr>
              <a:t>konsumsi</a:t>
            </a:r>
            <a:r>
              <a:rPr lang="en-US" sz="2400" dirty="0">
                <a:solidFill>
                  <a:prstClr val="black"/>
                </a:solidFill>
                <a:latin typeface="Arial Rounded MT Bold" pitchFamily="34" charset="0"/>
              </a:rPr>
              <a:t>.</a:t>
            </a:r>
          </a:p>
        </p:txBody>
      </p:sp>
      <p:sp>
        <p:nvSpPr>
          <p:cNvPr id="9" name="Rectangle 8"/>
          <p:cNvSpPr/>
          <p:nvPr/>
        </p:nvSpPr>
        <p:spPr>
          <a:xfrm>
            <a:off x="400050" y="4724400"/>
            <a:ext cx="8286750" cy="1570038"/>
          </a:xfrm>
          <a:prstGeom prst="rect">
            <a:avLst/>
          </a:prstGeom>
          <a:solidFill>
            <a:schemeClr val="tx2">
              <a:lumMod val="40000"/>
              <a:lumOff val="60000"/>
              <a:alpha val="52000"/>
            </a:schemeClr>
          </a:solidFill>
        </p:spPr>
        <p:txBody>
          <a:bodyPr>
            <a:spAutoFit/>
          </a:bodyPr>
          <a:lstStyle/>
          <a:p>
            <a:pPr marL="457200" indent="-457200">
              <a:spcBef>
                <a:spcPct val="40000"/>
              </a:spcBef>
              <a:buFont typeface="+mj-lt"/>
              <a:buAutoNum type="arabicPeriod"/>
              <a:defRPr/>
            </a:pPr>
            <a:r>
              <a:rPr lang="en-US" sz="2000" dirty="0" err="1">
                <a:solidFill>
                  <a:prstClr val="black"/>
                </a:solidFill>
                <a:latin typeface="Arial Rounded MT Bold" pitchFamily="34" charset="0"/>
              </a:rPr>
              <a:t>Penyediaan</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sarana</a:t>
            </a:r>
            <a:r>
              <a:rPr lang="en-US" sz="2000" dirty="0">
                <a:solidFill>
                  <a:prstClr val="black"/>
                </a:solidFill>
                <a:latin typeface="Arial Rounded MT Bold" pitchFamily="34" charset="0"/>
              </a:rPr>
              <a:t> air </a:t>
            </a:r>
            <a:r>
              <a:rPr lang="en-US" sz="2000" dirty="0" err="1">
                <a:solidFill>
                  <a:prstClr val="black"/>
                </a:solidFill>
                <a:latin typeface="Arial Rounded MT Bold" pitchFamily="34" charset="0"/>
              </a:rPr>
              <a:t>bersih</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bagi</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masyarakat</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pulau</a:t>
            </a:r>
            <a:r>
              <a:rPr lang="en-US" sz="2000" dirty="0">
                <a:solidFill>
                  <a:prstClr val="black"/>
                </a:solidFill>
                <a:latin typeface="Arial Rounded MT Bold" pitchFamily="34" charset="0"/>
              </a:rPr>
              <a:t>.</a:t>
            </a:r>
          </a:p>
          <a:p>
            <a:pPr marL="457200" indent="-457200">
              <a:spcBef>
                <a:spcPct val="40000"/>
              </a:spcBef>
              <a:buFont typeface="+mj-lt"/>
              <a:buAutoNum type="arabicPeriod"/>
              <a:defRPr/>
            </a:pPr>
            <a:r>
              <a:rPr lang="en-US" sz="2000" dirty="0" err="1">
                <a:solidFill>
                  <a:prstClr val="black"/>
                </a:solidFill>
                <a:latin typeface="Arial Rounded MT Bold" pitchFamily="34" charset="0"/>
              </a:rPr>
              <a:t>Meningkatkan</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derajat</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kesehatan</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masyarakat</a:t>
            </a:r>
            <a:endParaRPr lang="en-US" sz="2000" dirty="0">
              <a:solidFill>
                <a:prstClr val="black"/>
              </a:solidFill>
              <a:latin typeface="Arial Rounded MT Bold" pitchFamily="34" charset="0"/>
            </a:endParaRPr>
          </a:p>
          <a:p>
            <a:pPr marL="457200" indent="-457200">
              <a:spcBef>
                <a:spcPct val="40000"/>
              </a:spcBef>
              <a:buFont typeface="+mj-lt"/>
              <a:buAutoNum type="arabicPeriod"/>
              <a:defRPr/>
            </a:pPr>
            <a:r>
              <a:rPr lang="en-US" sz="2000" dirty="0" err="1">
                <a:solidFill>
                  <a:prstClr val="black"/>
                </a:solidFill>
                <a:latin typeface="Arial Rounded MT Bold" pitchFamily="34" charset="0"/>
              </a:rPr>
              <a:t>Menumbuhkan</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semangat</a:t>
            </a:r>
            <a:r>
              <a:rPr lang="en-US" sz="2000" dirty="0">
                <a:solidFill>
                  <a:prstClr val="black"/>
                </a:solidFill>
                <a:latin typeface="Arial Rounded MT Bold" pitchFamily="34" charset="0"/>
              </a:rPr>
              <a:t> &amp; </a:t>
            </a:r>
            <a:r>
              <a:rPr lang="en-US" sz="2000" dirty="0" err="1">
                <a:solidFill>
                  <a:prstClr val="black"/>
                </a:solidFill>
                <a:latin typeface="Arial Rounded MT Bold" pitchFamily="34" charset="0"/>
              </a:rPr>
              <a:t>tanggung</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jawab</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bersama</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dalam</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mengelola</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potensi</a:t>
            </a:r>
            <a:r>
              <a:rPr lang="en-US" sz="2000" dirty="0">
                <a:solidFill>
                  <a:prstClr val="black"/>
                </a:solidFill>
                <a:latin typeface="Arial Rounded MT Bold" pitchFamily="34" charset="0"/>
              </a:rPr>
              <a:t>/</a:t>
            </a:r>
            <a:r>
              <a:rPr lang="en-US" sz="2000" dirty="0" err="1">
                <a:solidFill>
                  <a:prstClr val="black"/>
                </a:solidFill>
                <a:latin typeface="Arial Rounded MT Bold" pitchFamily="34" charset="0"/>
              </a:rPr>
              <a:t>kekayaan</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lokal</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masyarakat</a:t>
            </a:r>
            <a:r>
              <a:rPr lang="en-US" sz="2000" dirty="0">
                <a:solidFill>
                  <a:prstClr val="black"/>
                </a:solidFill>
                <a:latin typeface="Arial Rounded MT Bold" pitchFamily="34" charset="0"/>
              </a:rPr>
              <a:t> </a:t>
            </a:r>
            <a:r>
              <a:rPr lang="en-US" sz="2000" dirty="0" err="1">
                <a:solidFill>
                  <a:prstClr val="black"/>
                </a:solidFill>
                <a:latin typeface="Arial Rounded MT Bold" pitchFamily="34" charset="0"/>
              </a:rPr>
              <a:t>pulau</a:t>
            </a:r>
            <a:endParaRPr lang="en-US" sz="2000" dirty="0">
              <a:solidFill>
                <a:prstClr val="black"/>
              </a:solidFill>
              <a:latin typeface="Arial Rounded MT Bold" pitchFamily="34" charset="0"/>
            </a:endParaRPr>
          </a:p>
        </p:txBody>
      </p:sp>
      <p:sp>
        <p:nvSpPr>
          <p:cNvPr id="14340" name="TextBox 5"/>
          <p:cNvSpPr txBox="1">
            <a:spLocks noChangeArrowheads="1"/>
          </p:cNvSpPr>
          <p:nvPr/>
        </p:nvSpPr>
        <p:spPr bwMode="auto">
          <a:xfrm>
            <a:off x="400050" y="1752600"/>
            <a:ext cx="5602288" cy="646113"/>
          </a:xfrm>
          <a:prstGeom prst="rect">
            <a:avLst/>
          </a:prstGeom>
          <a:noFill/>
          <a:ln w="9525">
            <a:noFill/>
            <a:miter lim="800000"/>
            <a:headEnd/>
            <a:tailEnd/>
          </a:ln>
        </p:spPr>
        <p:txBody>
          <a:bodyPr wrap="none">
            <a:spAutoFit/>
          </a:bodyPr>
          <a:lstStyle/>
          <a:p>
            <a:r>
              <a:rPr lang="en-US" sz="3600" i="1">
                <a:latin typeface="Cambria Math" pitchFamily="18" charset="0"/>
              </a:rPr>
              <a:t>Apa itu Desalinasi Air Laut?</a:t>
            </a:r>
          </a:p>
        </p:txBody>
      </p:sp>
      <p:sp>
        <p:nvSpPr>
          <p:cNvPr id="14341" name="TextBox 9"/>
          <p:cNvSpPr txBox="1">
            <a:spLocks noChangeArrowheads="1"/>
          </p:cNvSpPr>
          <p:nvPr/>
        </p:nvSpPr>
        <p:spPr bwMode="auto">
          <a:xfrm>
            <a:off x="400050" y="3962400"/>
            <a:ext cx="7388225" cy="646113"/>
          </a:xfrm>
          <a:prstGeom prst="rect">
            <a:avLst/>
          </a:prstGeom>
          <a:noFill/>
          <a:ln w="9525">
            <a:noFill/>
            <a:miter lim="800000"/>
            <a:headEnd/>
            <a:tailEnd/>
          </a:ln>
        </p:spPr>
        <p:txBody>
          <a:bodyPr wrap="none">
            <a:spAutoFit/>
          </a:bodyPr>
          <a:lstStyle/>
          <a:p>
            <a:r>
              <a:rPr lang="en-US" sz="3600" i="1">
                <a:latin typeface="Cambria Math" pitchFamily="18" charset="0"/>
              </a:rPr>
              <a:t>Tujuan Program Desalinasi Air Laut?</a:t>
            </a:r>
          </a:p>
        </p:txBody>
      </p:sp>
      <p:sp>
        <p:nvSpPr>
          <p:cNvPr id="11" name="Title 1"/>
          <p:cNvSpPr txBox="1">
            <a:spLocks/>
          </p:cNvSpPr>
          <p:nvPr/>
        </p:nvSpPr>
        <p:spPr>
          <a:xfrm>
            <a:off x="412568" y="679142"/>
            <a:ext cx="4921432" cy="692458"/>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Desalinasi Air Laut</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1976" y="1248453"/>
            <a:ext cx="6912882" cy="1508105"/>
          </a:xfrm>
          <a:prstGeom prst="rect">
            <a:avLst/>
          </a:prstGeom>
          <a:solidFill>
            <a:schemeClr val="tx2">
              <a:lumMod val="40000"/>
              <a:lumOff val="60000"/>
              <a:alpha val="52000"/>
            </a:schemeClr>
          </a:solidFill>
        </p:spPr>
        <p:txBody>
          <a:bodyPr wrap="square">
            <a:spAutoFit/>
          </a:bodyPr>
          <a:lstStyle/>
          <a:p>
            <a:pPr>
              <a:spcBef>
                <a:spcPct val="40000"/>
              </a:spcBef>
              <a:defRPr/>
            </a:pPr>
            <a:r>
              <a:rPr lang="en-US" sz="2400" dirty="0">
                <a:solidFill>
                  <a:srgbClr val="000000"/>
                </a:solidFill>
                <a:latin typeface="Arial Rounded MT Bold" pitchFamily="34" charset="0"/>
              </a:rPr>
              <a:t>FUNGSI </a:t>
            </a:r>
            <a:r>
              <a:rPr lang="en-US" sz="2400" dirty="0" smtClean="0">
                <a:solidFill>
                  <a:srgbClr val="000000"/>
                </a:solidFill>
                <a:latin typeface="Arial Rounded MT Bold" pitchFamily="34" charset="0"/>
              </a:rPr>
              <a:t>EKONOMI</a:t>
            </a:r>
            <a:endParaRPr lang="id-ID" sz="2400" dirty="0" smtClean="0">
              <a:solidFill>
                <a:srgbClr val="000000"/>
              </a:solidFill>
              <a:latin typeface="Arial Rounded MT Bold" pitchFamily="34" charset="0"/>
            </a:endParaRPr>
          </a:p>
          <a:p>
            <a:pPr>
              <a:spcBef>
                <a:spcPct val="40000"/>
              </a:spcBef>
              <a:defRPr/>
            </a:pPr>
            <a:r>
              <a:rPr lang="id-ID" sz="2000" dirty="0" smtClean="0">
                <a:solidFill>
                  <a:srgbClr val="000000"/>
                </a:solidFill>
              </a:rPr>
              <a:t>M</a:t>
            </a:r>
            <a:r>
              <a:rPr lang="en-US" sz="2000" dirty="0" err="1">
                <a:solidFill>
                  <a:srgbClr val="000000"/>
                </a:solidFill>
              </a:rPr>
              <a:t>emberikan</a:t>
            </a:r>
            <a:r>
              <a:rPr lang="en-US" sz="2000" dirty="0">
                <a:solidFill>
                  <a:srgbClr val="000000"/>
                </a:solidFill>
              </a:rPr>
              <a:t> </a:t>
            </a:r>
            <a:r>
              <a:rPr lang="en-US" sz="2000" dirty="0" err="1">
                <a:solidFill>
                  <a:srgbClr val="000000"/>
                </a:solidFill>
              </a:rPr>
              <a:t>manfaat</a:t>
            </a:r>
            <a:r>
              <a:rPr lang="en-US" sz="2000" dirty="0">
                <a:solidFill>
                  <a:srgbClr val="000000"/>
                </a:solidFill>
              </a:rPr>
              <a:t> 	</a:t>
            </a:r>
            <a:r>
              <a:rPr lang="en-US" sz="2000" dirty="0" err="1">
                <a:solidFill>
                  <a:srgbClr val="000000"/>
                </a:solidFill>
              </a:rPr>
              <a:t>ekonomi</a:t>
            </a:r>
            <a:r>
              <a:rPr lang="en-US" sz="2000" dirty="0">
                <a:solidFill>
                  <a:srgbClr val="000000"/>
                </a:solidFill>
              </a:rPr>
              <a:t> </a:t>
            </a:r>
            <a:r>
              <a:rPr lang="en-US" sz="2000" dirty="0" err="1">
                <a:solidFill>
                  <a:srgbClr val="000000"/>
                </a:solidFill>
              </a:rPr>
              <a:t>kepada</a:t>
            </a:r>
            <a:r>
              <a:rPr lang="en-US" sz="2000" dirty="0">
                <a:solidFill>
                  <a:srgbClr val="000000"/>
                </a:solidFill>
              </a:rPr>
              <a:t> </a:t>
            </a:r>
            <a:r>
              <a:rPr lang="en-US" sz="2000" dirty="0" err="1">
                <a:solidFill>
                  <a:srgbClr val="000000"/>
                </a:solidFill>
              </a:rPr>
              <a:t>kelompok</a:t>
            </a:r>
            <a:r>
              <a:rPr lang="en-US" sz="2000" dirty="0">
                <a:solidFill>
                  <a:srgbClr val="000000"/>
                </a:solidFill>
              </a:rPr>
              <a:t> </a:t>
            </a:r>
            <a:r>
              <a:rPr lang="en-US" sz="2000" dirty="0" smtClean="0">
                <a:solidFill>
                  <a:srgbClr val="000000"/>
                </a:solidFill>
              </a:rPr>
              <a:t>yang</a:t>
            </a:r>
            <a:r>
              <a:rPr lang="id-ID" sz="2000" dirty="0" smtClean="0">
                <a:solidFill>
                  <a:srgbClr val="000000"/>
                </a:solidFill>
              </a:rPr>
              <a:t> </a:t>
            </a:r>
            <a:r>
              <a:rPr lang="en-US" sz="2000" dirty="0" err="1" smtClean="0">
                <a:solidFill>
                  <a:srgbClr val="000000"/>
                </a:solidFill>
              </a:rPr>
              <a:t>bersangkutan</a:t>
            </a:r>
            <a:r>
              <a:rPr lang="en-US" sz="2000" dirty="0" smtClean="0">
                <a:solidFill>
                  <a:srgbClr val="000000"/>
                </a:solidFill>
              </a:rPr>
              <a:t> </a:t>
            </a:r>
            <a:r>
              <a:rPr lang="en-US" sz="2000" dirty="0" err="1">
                <a:solidFill>
                  <a:srgbClr val="000000"/>
                </a:solidFill>
              </a:rPr>
              <a:t>dan</a:t>
            </a:r>
            <a:r>
              <a:rPr lang="en-US" sz="2000" dirty="0">
                <a:solidFill>
                  <a:srgbClr val="000000"/>
                </a:solidFill>
              </a:rPr>
              <a:t> </a:t>
            </a:r>
            <a:r>
              <a:rPr lang="en-US" sz="2000" dirty="0" err="1">
                <a:solidFill>
                  <a:srgbClr val="000000"/>
                </a:solidFill>
              </a:rPr>
              <a:t>manfaat</a:t>
            </a:r>
            <a:r>
              <a:rPr lang="en-US" sz="2000" dirty="0">
                <a:solidFill>
                  <a:srgbClr val="000000"/>
                </a:solidFill>
              </a:rPr>
              <a:t> </a:t>
            </a:r>
            <a:r>
              <a:rPr lang="en-US" sz="2000" dirty="0" err="1">
                <a:solidFill>
                  <a:srgbClr val="000000"/>
                </a:solidFill>
              </a:rPr>
              <a:t>pemenuhan</a:t>
            </a:r>
            <a:r>
              <a:rPr lang="en-US" sz="2000" dirty="0">
                <a:solidFill>
                  <a:srgbClr val="000000"/>
                </a:solidFill>
              </a:rPr>
              <a:t> </a:t>
            </a:r>
            <a:r>
              <a:rPr lang="en-US" sz="2000" dirty="0" err="1">
                <a:solidFill>
                  <a:srgbClr val="000000"/>
                </a:solidFill>
              </a:rPr>
              <a:t>kebutuhan</a:t>
            </a:r>
            <a:r>
              <a:rPr lang="en-US" sz="2000" dirty="0">
                <a:solidFill>
                  <a:srgbClr val="000000"/>
                </a:solidFill>
              </a:rPr>
              <a:t> </a:t>
            </a:r>
            <a:r>
              <a:rPr lang="en-US" sz="2000" dirty="0" smtClean="0">
                <a:solidFill>
                  <a:srgbClr val="000000"/>
                </a:solidFill>
              </a:rPr>
              <a:t>yang</a:t>
            </a:r>
            <a:r>
              <a:rPr lang="id-ID" sz="2000" dirty="0" smtClean="0">
                <a:solidFill>
                  <a:srgbClr val="000000"/>
                </a:solidFill>
              </a:rPr>
              <a:t> </a:t>
            </a:r>
            <a:r>
              <a:rPr lang="en-US" sz="2000" dirty="0" err="1" smtClean="0">
                <a:solidFill>
                  <a:srgbClr val="000000"/>
                </a:solidFill>
              </a:rPr>
              <a:t>mengurangi</a:t>
            </a:r>
            <a:r>
              <a:rPr lang="en-US" sz="2000" dirty="0" smtClean="0">
                <a:solidFill>
                  <a:srgbClr val="000000"/>
                </a:solidFill>
              </a:rPr>
              <a:t> </a:t>
            </a:r>
            <a:r>
              <a:rPr lang="en-US" sz="2000" dirty="0" err="1">
                <a:solidFill>
                  <a:srgbClr val="000000"/>
                </a:solidFill>
              </a:rPr>
              <a:t>beban</a:t>
            </a:r>
            <a:r>
              <a:rPr lang="en-US" sz="2000" dirty="0">
                <a:solidFill>
                  <a:srgbClr val="000000"/>
                </a:solidFill>
              </a:rPr>
              <a:t> </a:t>
            </a:r>
            <a:r>
              <a:rPr lang="en-US" sz="2000" dirty="0" err="1">
                <a:solidFill>
                  <a:srgbClr val="000000"/>
                </a:solidFill>
              </a:rPr>
              <a:t>ekonomi</a:t>
            </a:r>
            <a:r>
              <a:rPr lang="en-US" sz="2000" dirty="0">
                <a:solidFill>
                  <a:srgbClr val="000000"/>
                </a:solidFill>
              </a:rPr>
              <a:t> </a:t>
            </a:r>
            <a:r>
              <a:rPr lang="en-US" sz="2000" dirty="0" err="1">
                <a:solidFill>
                  <a:srgbClr val="000000"/>
                </a:solidFill>
              </a:rPr>
              <a:t>masyarakat</a:t>
            </a:r>
            <a:r>
              <a:rPr lang="en-US" sz="2000" dirty="0">
                <a:solidFill>
                  <a:srgbClr val="000000"/>
                </a:solidFill>
              </a:rPr>
              <a:t> </a:t>
            </a:r>
            <a:r>
              <a:rPr lang="en-US" sz="2000" dirty="0" err="1">
                <a:solidFill>
                  <a:srgbClr val="000000"/>
                </a:solidFill>
              </a:rPr>
              <a:t>pulau</a:t>
            </a:r>
            <a:r>
              <a:rPr lang="id-ID" sz="2000" dirty="0">
                <a:solidFill>
                  <a:srgbClr val="000000"/>
                </a:solidFill>
              </a:rPr>
              <a:t>.</a:t>
            </a:r>
            <a:endParaRPr lang="en-US" sz="2000" dirty="0">
              <a:solidFill>
                <a:srgbClr val="000000"/>
              </a:solidFill>
              <a:latin typeface="Arial Rounded MT Bold" pitchFamily="34" charset="0"/>
            </a:endParaRPr>
          </a:p>
        </p:txBody>
      </p:sp>
      <p:sp>
        <p:nvSpPr>
          <p:cNvPr id="15363" name="TextBox 5"/>
          <p:cNvSpPr txBox="1">
            <a:spLocks noChangeArrowheads="1"/>
          </p:cNvSpPr>
          <p:nvPr/>
        </p:nvSpPr>
        <p:spPr bwMode="auto">
          <a:xfrm>
            <a:off x="376238" y="457200"/>
            <a:ext cx="5429250" cy="646113"/>
          </a:xfrm>
          <a:prstGeom prst="rect">
            <a:avLst/>
          </a:prstGeom>
          <a:noFill/>
          <a:ln w="9525">
            <a:noFill/>
            <a:miter lim="800000"/>
            <a:headEnd/>
            <a:tailEnd/>
          </a:ln>
        </p:spPr>
        <p:txBody>
          <a:bodyPr wrap="none">
            <a:spAutoFit/>
          </a:bodyPr>
          <a:lstStyle/>
          <a:p>
            <a:r>
              <a:rPr lang="en-US" sz="3600" dirty="0" err="1">
                <a:solidFill>
                  <a:srgbClr val="000000"/>
                </a:solidFill>
                <a:latin typeface="Cambria Math" pitchFamily="18" charset="0"/>
              </a:rPr>
              <a:t>Fungsi</a:t>
            </a:r>
            <a:r>
              <a:rPr lang="en-US" sz="3600" dirty="0">
                <a:solidFill>
                  <a:srgbClr val="000000"/>
                </a:solidFill>
                <a:latin typeface="Cambria Math" pitchFamily="18" charset="0"/>
              </a:rPr>
              <a:t> Program </a:t>
            </a:r>
            <a:r>
              <a:rPr lang="en-US" sz="3600" dirty="0" err="1">
                <a:solidFill>
                  <a:srgbClr val="000000"/>
                </a:solidFill>
                <a:latin typeface="Cambria Math" pitchFamily="18" charset="0"/>
              </a:rPr>
              <a:t>Desalinasi</a:t>
            </a:r>
            <a:endParaRPr lang="en-US" sz="3600" dirty="0">
              <a:solidFill>
                <a:srgbClr val="000000"/>
              </a:solidFill>
              <a:latin typeface="Cambria Math" pitchFamily="18" charset="0"/>
            </a:endParaRPr>
          </a:p>
        </p:txBody>
      </p:sp>
      <p:pic>
        <p:nvPicPr>
          <p:cNvPr id="8" name="Picture 5"/>
          <p:cNvPicPr>
            <a:picLocks noChangeAspect="1" noChangeArrowheads="1"/>
          </p:cNvPicPr>
          <p:nvPr/>
        </p:nvPicPr>
        <p:blipFill>
          <a:blip r:embed="rId2"/>
          <a:stretch>
            <a:fillRect/>
          </a:stretch>
        </p:blipFill>
        <p:spPr bwMode="auto">
          <a:xfrm>
            <a:off x="304800" y="4540250"/>
            <a:ext cx="2786063" cy="2089150"/>
          </a:xfrm>
          <a:prstGeom prst="rect">
            <a:avLst/>
          </a:prstGeom>
          <a:ln>
            <a:noFill/>
          </a:ln>
          <a:effectLst>
            <a:outerShdw blurRad="190500" algn="tl" rotWithShape="0">
              <a:srgbClr val="000000">
                <a:alpha val="70000"/>
              </a:srgbClr>
            </a:outerShdw>
          </a:effectLst>
        </p:spPr>
      </p:pic>
      <p:pic>
        <p:nvPicPr>
          <p:cNvPr id="11" name="Picture 2"/>
          <p:cNvPicPr>
            <a:picLocks noChangeAspect="1" noChangeArrowheads="1"/>
          </p:cNvPicPr>
          <p:nvPr/>
        </p:nvPicPr>
        <p:blipFill>
          <a:blip r:embed="rId3"/>
          <a:stretch>
            <a:fillRect/>
          </a:stretch>
        </p:blipFill>
        <p:spPr bwMode="auto">
          <a:xfrm>
            <a:off x="3267075" y="4540250"/>
            <a:ext cx="3133725" cy="2089150"/>
          </a:xfrm>
          <a:prstGeom prst="rect">
            <a:avLst/>
          </a:prstGeom>
          <a:ln>
            <a:noFill/>
          </a:ln>
          <a:effectLst>
            <a:outerShdw blurRad="190500" algn="tl" rotWithShape="0">
              <a:srgbClr val="000000">
                <a:alpha val="70000"/>
              </a:srgbClr>
            </a:outerShdw>
          </a:effectLst>
        </p:spPr>
      </p:pic>
      <p:pic>
        <p:nvPicPr>
          <p:cNvPr id="12" name="Picture 2"/>
          <p:cNvPicPr>
            <a:picLocks noChangeAspect="1" noChangeArrowheads="1"/>
          </p:cNvPicPr>
          <p:nvPr/>
        </p:nvPicPr>
        <p:blipFill>
          <a:blip r:embed="rId4"/>
          <a:srcRect/>
          <a:stretch>
            <a:fillRect/>
          </a:stretch>
        </p:blipFill>
        <p:spPr bwMode="auto">
          <a:xfrm>
            <a:off x="6608763" y="4540250"/>
            <a:ext cx="2001837" cy="2089150"/>
          </a:xfrm>
          <a:prstGeom prst="rect">
            <a:avLst/>
          </a:prstGeom>
          <a:noFill/>
          <a:ln>
            <a:noFill/>
          </a:ln>
          <a:effectLst>
            <a:outerShdw blurRad="190500" algn="tl" rotWithShape="0">
              <a:srgbClr val="000000">
                <a:alpha val="70000"/>
              </a:srgbClr>
            </a:outerShdw>
          </a:effectLst>
          <a:extLst>
            <a:ext uri="{909E8E84-426E-40DD-AFC4-6F175D3DCCD1}"/>
            <a:ext uri="{91240B29-F687-4F45-9708-019B960494DF}"/>
          </a:extLst>
        </p:spPr>
      </p:pic>
      <p:sp>
        <p:nvSpPr>
          <p:cNvPr id="9" name="Rectangle 8"/>
          <p:cNvSpPr/>
          <p:nvPr/>
        </p:nvSpPr>
        <p:spPr>
          <a:xfrm>
            <a:off x="579438" y="3124200"/>
            <a:ext cx="6982505" cy="1200329"/>
          </a:xfrm>
          <a:prstGeom prst="rect">
            <a:avLst/>
          </a:prstGeom>
          <a:solidFill>
            <a:schemeClr val="tx2">
              <a:lumMod val="40000"/>
              <a:lumOff val="60000"/>
              <a:alpha val="52000"/>
            </a:schemeClr>
          </a:solidFill>
        </p:spPr>
        <p:txBody>
          <a:bodyPr wrap="square">
            <a:spAutoFit/>
          </a:bodyPr>
          <a:lstStyle/>
          <a:p>
            <a:pPr>
              <a:spcBef>
                <a:spcPct val="40000"/>
              </a:spcBef>
              <a:defRPr/>
            </a:pPr>
            <a:r>
              <a:rPr lang="en-US" sz="2400" dirty="0">
                <a:solidFill>
                  <a:srgbClr val="000000"/>
                </a:solidFill>
                <a:latin typeface="Arial Rounded MT Bold" pitchFamily="34" charset="0"/>
              </a:rPr>
              <a:t>FUNGSI SOSIAL</a:t>
            </a:r>
          </a:p>
          <a:p>
            <a:pPr algn="just">
              <a:spcBef>
                <a:spcPct val="40000"/>
              </a:spcBef>
              <a:defRPr/>
            </a:pPr>
            <a:r>
              <a:rPr lang="id-ID" sz="2000" dirty="0" smtClean="0">
                <a:solidFill>
                  <a:srgbClr val="000000"/>
                </a:solidFill>
              </a:rPr>
              <a:t>M</a:t>
            </a:r>
            <a:r>
              <a:rPr lang="en-US" sz="2000" dirty="0" err="1">
                <a:solidFill>
                  <a:srgbClr val="000000"/>
                </a:solidFill>
              </a:rPr>
              <a:t>emenuhi</a:t>
            </a:r>
            <a:r>
              <a:rPr lang="en-US" sz="2000" dirty="0">
                <a:solidFill>
                  <a:srgbClr val="000000"/>
                </a:solidFill>
              </a:rPr>
              <a:t> </a:t>
            </a:r>
            <a:r>
              <a:rPr lang="en-US" sz="2000" dirty="0" err="1">
                <a:solidFill>
                  <a:srgbClr val="000000"/>
                </a:solidFill>
              </a:rPr>
              <a:t>kebutuhan</a:t>
            </a:r>
            <a:r>
              <a:rPr lang="en-US" sz="2000" dirty="0">
                <a:solidFill>
                  <a:srgbClr val="000000"/>
                </a:solidFill>
              </a:rPr>
              <a:t> air </a:t>
            </a:r>
            <a:r>
              <a:rPr lang="en-US" sz="2000" dirty="0" err="1">
                <a:solidFill>
                  <a:srgbClr val="000000"/>
                </a:solidFill>
              </a:rPr>
              <a:t>bersih</a:t>
            </a:r>
            <a:r>
              <a:rPr lang="en-US" sz="2000" dirty="0">
                <a:solidFill>
                  <a:srgbClr val="000000"/>
                </a:solidFill>
              </a:rPr>
              <a:t> yang </a:t>
            </a:r>
            <a:r>
              <a:rPr lang="en-US" sz="2000" dirty="0" err="1">
                <a:solidFill>
                  <a:srgbClr val="000000"/>
                </a:solidFill>
              </a:rPr>
              <a:t>selama</a:t>
            </a:r>
            <a:r>
              <a:rPr lang="en-US" sz="2000" dirty="0">
                <a:solidFill>
                  <a:srgbClr val="000000"/>
                </a:solidFill>
              </a:rPr>
              <a:t> </a:t>
            </a:r>
            <a:r>
              <a:rPr lang="en-US" sz="2000" dirty="0" err="1">
                <a:solidFill>
                  <a:srgbClr val="000000"/>
                </a:solidFill>
              </a:rPr>
              <a:t>ini</a:t>
            </a:r>
            <a:r>
              <a:rPr lang="en-US" sz="2000" dirty="0">
                <a:solidFill>
                  <a:srgbClr val="000000"/>
                </a:solidFill>
              </a:rPr>
              <a:t> </a:t>
            </a:r>
            <a:r>
              <a:rPr lang="en-US" sz="2000" dirty="0" err="1">
                <a:solidFill>
                  <a:srgbClr val="000000"/>
                </a:solidFill>
              </a:rPr>
              <a:t>menjadi</a:t>
            </a:r>
            <a:r>
              <a:rPr lang="en-US" sz="2000" dirty="0">
                <a:solidFill>
                  <a:srgbClr val="000000"/>
                </a:solidFill>
              </a:rPr>
              <a:t> </a:t>
            </a:r>
            <a:r>
              <a:rPr lang="en-US" sz="2000" dirty="0" err="1" smtClean="0">
                <a:solidFill>
                  <a:srgbClr val="000000"/>
                </a:solidFill>
              </a:rPr>
              <a:t>salah</a:t>
            </a:r>
            <a:r>
              <a:rPr lang="en-US" sz="2000" dirty="0" smtClean="0">
                <a:solidFill>
                  <a:srgbClr val="000000"/>
                </a:solidFill>
              </a:rPr>
              <a:t> </a:t>
            </a:r>
            <a:r>
              <a:rPr lang="en-US" sz="2000" dirty="0" err="1">
                <a:solidFill>
                  <a:srgbClr val="000000"/>
                </a:solidFill>
              </a:rPr>
              <a:t>satu</a:t>
            </a:r>
            <a:r>
              <a:rPr lang="en-US" sz="2000" dirty="0">
                <a:solidFill>
                  <a:srgbClr val="000000"/>
                </a:solidFill>
              </a:rPr>
              <a:t> </a:t>
            </a:r>
            <a:r>
              <a:rPr lang="en-US" sz="2000" dirty="0" err="1">
                <a:solidFill>
                  <a:srgbClr val="000000"/>
                </a:solidFill>
              </a:rPr>
              <a:t>persoalan</a:t>
            </a:r>
            <a:r>
              <a:rPr lang="en-US" sz="2000" dirty="0">
                <a:solidFill>
                  <a:srgbClr val="000000"/>
                </a:solidFill>
              </a:rPr>
              <a:t> </a:t>
            </a:r>
            <a:r>
              <a:rPr lang="en-US" sz="2000" dirty="0" err="1">
                <a:solidFill>
                  <a:srgbClr val="000000"/>
                </a:solidFill>
              </a:rPr>
              <a:t>utama</a:t>
            </a:r>
            <a:r>
              <a:rPr lang="en-US" sz="2000" dirty="0">
                <a:solidFill>
                  <a:srgbClr val="000000"/>
                </a:solidFill>
              </a:rPr>
              <a:t> </a:t>
            </a:r>
            <a:r>
              <a:rPr lang="en-US" sz="2000" dirty="0" err="1">
                <a:solidFill>
                  <a:srgbClr val="000000"/>
                </a:solidFill>
              </a:rPr>
              <a:t>di</a:t>
            </a:r>
            <a:r>
              <a:rPr lang="en-US" sz="2000" dirty="0">
                <a:solidFill>
                  <a:srgbClr val="000000"/>
                </a:solidFill>
              </a:rPr>
              <a:t> </a:t>
            </a:r>
            <a:r>
              <a:rPr lang="en-US" sz="2000" dirty="0" err="1">
                <a:solidFill>
                  <a:srgbClr val="000000"/>
                </a:solidFill>
              </a:rPr>
              <a:t>pulau-pulau</a:t>
            </a:r>
            <a:r>
              <a:rPr lang="en-US" sz="2000" dirty="0">
                <a:solidFill>
                  <a:srgbClr val="000000"/>
                </a:solidFill>
              </a:rPr>
              <a:t> </a:t>
            </a:r>
            <a:r>
              <a:rPr lang="en-US" sz="2000" dirty="0" err="1">
                <a:solidFill>
                  <a:srgbClr val="000000"/>
                </a:solidFill>
              </a:rPr>
              <a:t>kecil</a:t>
            </a:r>
            <a:r>
              <a:rPr lang="id-ID" sz="2000" dirty="0">
                <a:solidFill>
                  <a:srgbClr val="000000"/>
                </a:solidFill>
              </a:rPr>
              <a:t>.</a:t>
            </a:r>
            <a:endParaRPr lang="en-US" sz="2000" dirty="0">
              <a:solidFill>
                <a:srgbClr val="000000"/>
              </a:solidFill>
              <a:latin typeface="Arial Rounded MT Bold" pitchFamily="34" charset="0"/>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6713" y="990600"/>
            <a:ext cx="8286750" cy="830263"/>
          </a:xfrm>
          <a:prstGeom prst="rect">
            <a:avLst/>
          </a:prstGeom>
          <a:solidFill>
            <a:schemeClr val="tx2">
              <a:lumMod val="40000"/>
              <a:lumOff val="60000"/>
              <a:alpha val="52000"/>
            </a:schemeClr>
          </a:solidFill>
        </p:spPr>
        <p:txBody>
          <a:bodyPr>
            <a:spAutoFit/>
          </a:bodyPr>
          <a:lstStyle/>
          <a:p>
            <a:pPr marL="347663" indent="-347663">
              <a:spcBef>
                <a:spcPct val="40000"/>
              </a:spcBef>
              <a:buFont typeface="Wingdings" pitchFamily="2" charset="2"/>
              <a:buChar char="q"/>
              <a:defRPr/>
            </a:pPr>
            <a:r>
              <a:rPr lang="en-US" sz="2400" dirty="0" err="1">
                <a:latin typeface="Arial Rounded MT Bold" pitchFamily="34" charset="0"/>
              </a:rPr>
              <a:t>Sarana</a:t>
            </a:r>
            <a:r>
              <a:rPr lang="en-US" sz="2400" dirty="0">
                <a:latin typeface="Arial Rounded MT Bold" pitchFamily="34" charset="0"/>
              </a:rPr>
              <a:t> &amp; </a:t>
            </a:r>
            <a:r>
              <a:rPr lang="en-US" sz="2400" dirty="0" err="1">
                <a:latin typeface="Arial Rounded MT Bold" pitchFamily="34" charset="0"/>
              </a:rPr>
              <a:t>Prasarana</a:t>
            </a:r>
            <a:r>
              <a:rPr lang="en-US" sz="2400" dirty="0">
                <a:latin typeface="Arial Rounded MT Bold" pitchFamily="34" charset="0"/>
              </a:rPr>
              <a:t> Air </a:t>
            </a:r>
            <a:r>
              <a:rPr lang="en-US" sz="2400" dirty="0" err="1">
                <a:latin typeface="Arial Rounded MT Bold" pitchFamily="34" charset="0"/>
              </a:rPr>
              <a:t>Bersih</a:t>
            </a:r>
            <a:r>
              <a:rPr lang="en-US" sz="2400" dirty="0">
                <a:latin typeface="Arial Rounded MT Bold" pitchFamily="34" charset="0"/>
              </a:rPr>
              <a:t>, </a:t>
            </a:r>
            <a:r>
              <a:rPr lang="en-US" sz="2400" dirty="0" err="1">
                <a:latin typeface="Arial Rounded MT Bold" pitchFamily="34" charset="0"/>
              </a:rPr>
              <a:t>khususnya</a:t>
            </a:r>
            <a:r>
              <a:rPr lang="en-US" sz="2400" dirty="0">
                <a:latin typeface="Arial Rounded MT Bold" pitchFamily="34" charset="0"/>
              </a:rPr>
              <a:t> </a:t>
            </a:r>
            <a:r>
              <a:rPr lang="en-US" sz="2400" dirty="0" err="1">
                <a:latin typeface="Arial Rounded MT Bold" pitchFamily="34" charset="0"/>
              </a:rPr>
              <a:t>Desalinasi</a:t>
            </a:r>
            <a:r>
              <a:rPr lang="en-US" sz="2400" dirty="0">
                <a:latin typeface="Arial Rounded MT Bold" pitchFamily="34" charset="0"/>
              </a:rPr>
              <a:t> </a:t>
            </a:r>
            <a:r>
              <a:rPr lang="en-US" sz="2400" dirty="0" err="1">
                <a:latin typeface="Arial Rounded MT Bold" pitchFamily="34" charset="0"/>
              </a:rPr>
              <a:t>telah</a:t>
            </a:r>
            <a:r>
              <a:rPr lang="en-US" sz="2400" dirty="0">
                <a:latin typeface="Arial Rounded MT Bold" pitchFamily="34" charset="0"/>
              </a:rPr>
              <a:t> </a:t>
            </a:r>
            <a:r>
              <a:rPr lang="en-US" sz="2400" dirty="0" err="1">
                <a:latin typeface="Arial Rounded MT Bold" pitchFamily="34" charset="0"/>
              </a:rPr>
              <a:t>terbangun</a:t>
            </a:r>
            <a:r>
              <a:rPr lang="en-US" sz="2400" dirty="0">
                <a:latin typeface="Arial Rounded MT Bold" pitchFamily="34" charset="0"/>
              </a:rPr>
              <a:t> </a:t>
            </a:r>
            <a:r>
              <a:rPr lang="en-US" sz="2400" dirty="0" err="1">
                <a:latin typeface="Arial Rounded MT Bold" pitchFamily="34" charset="0"/>
              </a:rPr>
              <a:t>di</a:t>
            </a:r>
            <a:r>
              <a:rPr lang="en-US" sz="2400" dirty="0">
                <a:latin typeface="Arial Rounded MT Bold" pitchFamily="34" charset="0"/>
              </a:rPr>
              <a:t> </a:t>
            </a:r>
            <a:r>
              <a:rPr lang="en-US" sz="2400" dirty="0" smtClean="0">
                <a:latin typeface="Arial Rounded MT Bold" pitchFamily="34" charset="0"/>
              </a:rPr>
              <a:t>1</a:t>
            </a:r>
            <a:r>
              <a:rPr lang="id-ID" sz="2400" dirty="0" smtClean="0">
                <a:latin typeface="Arial Rounded MT Bold" pitchFamily="34" charset="0"/>
              </a:rPr>
              <a:t>2</a:t>
            </a:r>
            <a:r>
              <a:rPr lang="en-US" sz="2400" dirty="0" smtClean="0">
                <a:latin typeface="Arial Rounded MT Bold" pitchFamily="34" charset="0"/>
              </a:rPr>
              <a:t>4 </a:t>
            </a:r>
            <a:r>
              <a:rPr lang="en-US" sz="2400" dirty="0" err="1">
                <a:latin typeface="Arial Rounded MT Bold" pitchFamily="34" charset="0"/>
              </a:rPr>
              <a:t>lokasi</a:t>
            </a:r>
            <a:r>
              <a:rPr lang="en-US" sz="2400" dirty="0">
                <a:latin typeface="Arial Rounded MT Bold" pitchFamily="34" charset="0"/>
              </a:rPr>
              <a:t>.</a:t>
            </a:r>
          </a:p>
        </p:txBody>
      </p:sp>
      <p:pic>
        <p:nvPicPr>
          <p:cNvPr id="5" name="Picture 5"/>
          <p:cNvPicPr>
            <a:picLocks noChangeAspect="1" noChangeArrowheads="1"/>
          </p:cNvPicPr>
          <p:nvPr/>
        </p:nvPicPr>
        <p:blipFill>
          <a:blip r:embed="rId2"/>
          <a:stretch>
            <a:fillRect/>
          </a:stretch>
        </p:blipFill>
        <p:spPr bwMode="auto">
          <a:xfrm>
            <a:off x="239713" y="4572000"/>
            <a:ext cx="2579687" cy="1935163"/>
          </a:xfrm>
          <a:prstGeom prst="rect">
            <a:avLst/>
          </a:prstGeom>
          <a:ln>
            <a:noFill/>
          </a:ln>
          <a:effectLst>
            <a:outerShdw blurRad="190500" algn="tl" rotWithShape="0">
              <a:srgbClr val="000000">
                <a:alpha val="70000"/>
              </a:srgbClr>
            </a:outerShdw>
          </a:effectLst>
        </p:spPr>
      </p:pic>
      <p:pic>
        <p:nvPicPr>
          <p:cNvPr id="7" name="Picture 2"/>
          <p:cNvPicPr>
            <a:picLocks noChangeAspect="1" noChangeArrowheads="1"/>
          </p:cNvPicPr>
          <p:nvPr/>
        </p:nvPicPr>
        <p:blipFill>
          <a:blip r:embed="rId3"/>
          <a:stretch>
            <a:fillRect/>
          </a:stretch>
        </p:blipFill>
        <p:spPr bwMode="auto">
          <a:xfrm>
            <a:off x="3206750" y="4572000"/>
            <a:ext cx="2528888" cy="1897063"/>
          </a:xfrm>
          <a:prstGeom prst="rect">
            <a:avLst/>
          </a:prstGeom>
          <a:ln>
            <a:noFill/>
          </a:ln>
          <a:effectLst>
            <a:outerShdw blurRad="190500" algn="tl" rotWithShape="0">
              <a:srgbClr val="000000">
                <a:alpha val="70000"/>
              </a:srgbClr>
            </a:outerShdw>
          </a:effectLst>
        </p:spPr>
      </p:pic>
      <p:pic>
        <p:nvPicPr>
          <p:cNvPr id="8" name="Picture 2"/>
          <p:cNvPicPr>
            <a:picLocks noChangeAspect="1" noChangeArrowheads="1"/>
          </p:cNvPicPr>
          <p:nvPr/>
        </p:nvPicPr>
        <p:blipFill>
          <a:blip r:embed="rId4"/>
          <a:stretch>
            <a:fillRect/>
          </a:stretch>
        </p:blipFill>
        <p:spPr bwMode="auto">
          <a:xfrm>
            <a:off x="6089650" y="4572000"/>
            <a:ext cx="2901950" cy="1935163"/>
          </a:xfrm>
          <a:prstGeom prst="rect">
            <a:avLst/>
          </a:prstGeom>
          <a:ln>
            <a:noFill/>
          </a:ln>
          <a:effectLst>
            <a:outerShdw blurRad="190500" algn="tl" rotWithShape="0">
              <a:srgbClr val="000000">
                <a:alpha val="70000"/>
              </a:srgbClr>
            </a:outerShdw>
          </a:effectLst>
        </p:spPr>
      </p:pic>
      <p:graphicFrame>
        <p:nvGraphicFramePr>
          <p:cNvPr id="3" name="Table 2"/>
          <p:cNvGraphicFramePr>
            <a:graphicFrameLocks noGrp="1"/>
          </p:cNvGraphicFramePr>
          <p:nvPr/>
        </p:nvGraphicFramePr>
        <p:xfrm>
          <a:off x="1990725" y="2362200"/>
          <a:ext cx="4064000" cy="1889616"/>
        </p:xfrm>
        <a:graphic>
          <a:graphicData uri="http://schemas.openxmlformats.org/drawingml/2006/table">
            <a:tbl>
              <a:tblPr firstRow="1" bandRow="1">
                <a:tableStyleId>{5C22544A-7EE6-4342-B048-85BDC9FD1C3A}</a:tableStyleId>
              </a:tblPr>
              <a:tblGrid>
                <a:gridCol w="2032000"/>
                <a:gridCol w="2032000"/>
              </a:tblGrid>
              <a:tr h="396081">
                <a:tc>
                  <a:txBody>
                    <a:bodyPr/>
                    <a:lstStyle/>
                    <a:p>
                      <a:pPr algn="ctr"/>
                      <a:r>
                        <a:rPr lang="en-US" sz="2000" dirty="0" smtClean="0"/>
                        <a:t>TAHUN</a:t>
                      </a:r>
                      <a:endParaRPr lang="en-US" sz="2000" dirty="0"/>
                    </a:p>
                  </a:txBody>
                  <a:tcPr marT="45702" marB="45702"/>
                </a:tc>
                <a:tc>
                  <a:txBody>
                    <a:bodyPr/>
                    <a:lstStyle/>
                    <a:p>
                      <a:pPr algn="ctr"/>
                      <a:r>
                        <a:rPr lang="en-US" sz="2000" dirty="0" smtClean="0"/>
                        <a:t>LOKASI</a:t>
                      </a:r>
                      <a:endParaRPr lang="en-US" sz="2000" dirty="0"/>
                    </a:p>
                  </a:txBody>
                  <a:tcPr marT="45702" marB="45702"/>
                </a:tc>
              </a:tr>
              <a:tr h="396081">
                <a:tc>
                  <a:txBody>
                    <a:bodyPr/>
                    <a:lstStyle/>
                    <a:p>
                      <a:pPr algn="ctr"/>
                      <a:r>
                        <a:rPr lang="en-US" sz="2000" b="1" dirty="0" smtClean="0"/>
                        <a:t>2012</a:t>
                      </a:r>
                    </a:p>
                    <a:p>
                      <a:pPr algn="ctr"/>
                      <a:endParaRPr lang="en-US" sz="2000" b="1" dirty="0"/>
                    </a:p>
                  </a:txBody>
                  <a:tcPr marT="45702" marB="45702"/>
                </a:tc>
                <a:tc>
                  <a:txBody>
                    <a:bodyPr/>
                    <a:lstStyle/>
                    <a:p>
                      <a:pPr algn="ctr"/>
                      <a:r>
                        <a:rPr lang="en-US" sz="2000" b="1" dirty="0" smtClean="0"/>
                        <a:t>18</a:t>
                      </a:r>
                      <a:endParaRPr lang="en-US" sz="2000" b="1" dirty="0"/>
                    </a:p>
                  </a:txBody>
                  <a:tcPr marT="45702" marB="45702"/>
                </a:tc>
              </a:tr>
              <a:tr h="396081">
                <a:tc>
                  <a:txBody>
                    <a:bodyPr/>
                    <a:lstStyle/>
                    <a:p>
                      <a:pPr algn="ctr"/>
                      <a:r>
                        <a:rPr lang="en-US" sz="2000" b="1" dirty="0" smtClean="0"/>
                        <a:t>2013</a:t>
                      </a:r>
                      <a:endParaRPr lang="en-US" sz="2000" b="1" dirty="0"/>
                    </a:p>
                  </a:txBody>
                  <a:tcPr marT="45702" marB="45702"/>
                </a:tc>
                <a:tc>
                  <a:txBody>
                    <a:bodyPr/>
                    <a:lstStyle/>
                    <a:p>
                      <a:pPr algn="ctr"/>
                      <a:r>
                        <a:rPr lang="en-US" sz="2000" b="1" dirty="0" smtClean="0"/>
                        <a:t>66 </a:t>
                      </a:r>
                      <a:endParaRPr lang="en-US" sz="2000" b="1" dirty="0"/>
                    </a:p>
                  </a:txBody>
                  <a:tcPr marT="45702" marB="45702"/>
                </a:tc>
              </a:tr>
              <a:tr h="396081">
                <a:tc>
                  <a:txBody>
                    <a:bodyPr/>
                    <a:lstStyle/>
                    <a:p>
                      <a:pPr algn="ctr"/>
                      <a:r>
                        <a:rPr lang="en-US" sz="2000" b="1" dirty="0" smtClean="0"/>
                        <a:t>2014</a:t>
                      </a:r>
                      <a:endParaRPr lang="en-US" sz="2000" b="1" dirty="0"/>
                    </a:p>
                  </a:txBody>
                  <a:tcPr marT="45702" marB="45702"/>
                </a:tc>
                <a:tc>
                  <a:txBody>
                    <a:bodyPr/>
                    <a:lstStyle/>
                    <a:p>
                      <a:pPr algn="ctr"/>
                      <a:r>
                        <a:rPr lang="en-US" sz="2000" b="1" dirty="0" smtClean="0"/>
                        <a:t>40</a:t>
                      </a:r>
                      <a:endParaRPr lang="en-US" sz="2000" b="1" dirty="0"/>
                    </a:p>
                  </a:txBody>
                  <a:tcPr marT="45702" marB="45702"/>
                </a:tc>
              </a:tr>
            </a:tbl>
          </a:graphicData>
        </a:graphic>
      </p:graphicFrame>
      <p:sp>
        <p:nvSpPr>
          <p:cNvPr id="10" name="TextBox 9"/>
          <p:cNvSpPr txBox="1"/>
          <p:nvPr/>
        </p:nvSpPr>
        <p:spPr>
          <a:xfrm>
            <a:off x="214135" y="6474023"/>
            <a:ext cx="2605265"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1400" dirty="0"/>
              <a:t>P. Nusa </a:t>
            </a:r>
            <a:r>
              <a:rPr lang="en-US" sz="1400" dirty="0" err="1"/>
              <a:t>Penida</a:t>
            </a:r>
            <a:r>
              <a:rPr lang="en-US" sz="1400" dirty="0"/>
              <a:t>, </a:t>
            </a:r>
            <a:r>
              <a:rPr lang="en-US" sz="1400" dirty="0" err="1"/>
              <a:t>Klungkung</a:t>
            </a:r>
            <a:r>
              <a:rPr lang="en-US" sz="1400" dirty="0"/>
              <a:t> (2011)</a:t>
            </a:r>
          </a:p>
        </p:txBody>
      </p:sp>
      <p:sp>
        <p:nvSpPr>
          <p:cNvPr id="11" name="TextBox 10"/>
          <p:cNvSpPr txBox="1"/>
          <p:nvPr/>
        </p:nvSpPr>
        <p:spPr>
          <a:xfrm>
            <a:off x="3429000" y="6475511"/>
            <a:ext cx="2168799"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1400" dirty="0"/>
              <a:t>P. </a:t>
            </a:r>
            <a:r>
              <a:rPr lang="en-US" sz="1400" dirty="0" err="1"/>
              <a:t>Puteanging</a:t>
            </a:r>
            <a:r>
              <a:rPr lang="en-US" sz="1400" dirty="0"/>
              <a:t>, </a:t>
            </a:r>
            <a:r>
              <a:rPr lang="en-US" sz="1400" dirty="0" err="1"/>
              <a:t>Barru</a:t>
            </a:r>
            <a:r>
              <a:rPr lang="en-US" sz="1400" dirty="0"/>
              <a:t> (2013)</a:t>
            </a:r>
          </a:p>
        </p:txBody>
      </p:sp>
      <p:sp>
        <p:nvSpPr>
          <p:cNvPr id="12" name="TextBox 11"/>
          <p:cNvSpPr txBox="1"/>
          <p:nvPr/>
        </p:nvSpPr>
        <p:spPr>
          <a:xfrm>
            <a:off x="6310135" y="6477000"/>
            <a:ext cx="2175917" cy="30777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en-US" sz="1400" dirty="0"/>
              <a:t>P. </a:t>
            </a:r>
            <a:r>
              <a:rPr lang="en-US" sz="1400" dirty="0" err="1"/>
              <a:t>Weh</a:t>
            </a:r>
            <a:r>
              <a:rPr lang="en-US" sz="1400" dirty="0"/>
              <a:t>, Kota </a:t>
            </a:r>
            <a:r>
              <a:rPr lang="en-US" sz="1400" dirty="0" err="1"/>
              <a:t>Sabang</a:t>
            </a:r>
            <a:r>
              <a:rPr lang="en-US" sz="1400" dirty="0"/>
              <a:t> (2014)</a:t>
            </a:r>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2014\PROFIL MINAWISATA\DESALINASI.jpg"/>
          <p:cNvPicPr>
            <a:picLocks noChangeAspect="1" noChangeArrowheads="1"/>
          </p:cNvPicPr>
          <p:nvPr/>
        </p:nvPicPr>
        <p:blipFill>
          <a:blip r:embed="rId2"/>
          <a:srcRect/>
          <a:stretch>
            <a:fillRect/>
          </a:stretch>
        </p:blipFill>
        <p:spPr bwMode="auto">
          <a:xfrm>
            <a:off x="90488" y="533400"/>
            <a:ext cx="8956675" cy="6215063"/>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F:\DOKUMEN KANTOR\FOTO SURVEI DULLAH LAUT\dullah.jpg"/>
          <p:cNvPicPr>
            <a:picLocks noChangeAspect="1" noChangeArrowheads="1"/>
          </p:cNvPicPr>
          <p:nvPr/>
        </p:nvPicPr>
        <p:blipFill>
          <a:blip r:embed="rId2"/>
          <a:srcRect/>
          <a:stretch>
            <a:fillRect/>
          </a:stretch>
        </p:blipFill>
        <p:spPr bwMode="auto">
          <a:xfrm>
            <a:off x="0" y="5067300"/>
            <a:ext cx="9144000" cy="2133600"/>
          </a:xfrm>
          <a:prstGeom prst="rect">
            <a:avLst/>
          </a:prstGeom>
          <a:noFill/>
          <a:ln w="9525">
            <a:noFill/>
            <a:miter lim="800000"/>
            <a:headEnd/>
            <a:tailEnd/>
          </a:ln>
        </p:spPr>
      </p:pic>
      <p:sp>
        <p:nvSpPr>
          <p:cNvPr id="24" name="Oval 23"/>
          <p:cNvSpPr/>
          <p:nvPr/>
        </p:nvSpPr>
        <p:spPr>
          <a:xfrm>
            <a:off x="4805963" y="493080"/>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Title 1"/>
          <p:cNvSpPr txBox="1">
            <a:spLocks/>
          </p:cNvSpPr>
          <p:nvPr/>
        </p:nvSpPr>
        <p:spPr>
          <a:xfrm>
            <a:off x="4805963" y="1302428"/>
            <a:ext cx="26670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Pembangunan MCK Komunal</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1" name="Title 1"/>
          <p:cNvSpPr txBox="1">
            <a:spLocks/>
          </p:cNvSpPr>
          <p:nvPr/>
        </p:nvSpPr>
        <p:spPr>
          <a:xfrm>
            <a:off x="531736" y="3429000"/>
            <a:ext cx="3118836"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Pengelolaan Sampah di Pulau Kecil</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2" name="Title 1"/>
          <p:cNvSpPr txBox="1">
            <a:spLocks/>
          </p:cNvSpPr>
          <p:nvPr/>
        </p:nvSpPr>
        <p:spPr>
          <a:xfrm>
            <a:off x="531736" y="1336088"/>
            <a:ext cx="1754264"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Aksi Bersih Pulau </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54" name="Title 1"/>
          <p:cNvSpPr txBox="1">
            <a:spLocks/>
          </p:cNvSpPr>
          <p:nvPr/>
        </p:nvSpPr>
        <p:spPr>
          <a:xfrm>
            <a:off x="4805963" y="3429000"/>
            <a:ext cx="2824024"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Perlindungan Sumber Air Bersih</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6" name="Title 1"/>
          <p:cNvSpPr txBox="1">
            <a:spLocks/>
          </p:cNvSpPr>
          <p:nvPr/>
        </p:nvSpPr>
        <p:spPr>
          <a:xfrm>
            <a:off x="474586" y="457200"/>
            <a:ext cx="4859414" cy="431677"/>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28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Peluang Pendanaan APBN</a:t>
            </a:r>
            <a:endParaRPr lang="en-US" sz="28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pic>
        <p:nvPicPr>
          <p:cNvPr id="19477" name="Picture 2" descr="J:\DOKUMENTASI 2012\Pangkep PKL\DSC_3557.JPG"/>
          <p:cNvPicPr>
            <a:picLocks noChangeAspect="1" noChangeArrowheads="1"/>
          </p:cNvPicPr>
          <p:nvPr/>
        </p:nvPicPr>
        <p:blipFill>
          <a:blip r:embed="rId3"/>
          <a:srcRect/>
          <a:stretch>
            <a:fillRect/>
          </a:stretch>
        </p:blipFill>
        <p:spPr bwMode="auto">
          <a:xfrm>
            <a:off x="4811713" y="1681163"/>
            <a:ext cx="3113087" cy="1524000"/>
          </a:xfrm>
          <a:prstGeom prst="rect">
            <a:avLst/>
          </a:prstGeom>
          <a:noFill/>
          <a:ln w="9525">
            <a:noFill/>
            <a:miter lim="800000"/>
            <a:headEnd/>
            <a:tailEnd/>
          </a:ln>
        </p:spPr>
      </p:pic>
      <p:pic>
        <p:nvPicPr>
          <p:cNvPr id="40" name="Picture 4" descr="DSCN0649.JPG"/>
          <p:cNvPicPr>
            <a:picLocks noChangeAspect="1"/>
          </p:cNvPicPr>
          <p:nvPr/>
        </p:nvPicPr>
        <p:blipFill>
          <a:blip r:embed="rId4"/>
          <a:srcRect/>
          <a:stretch>
            <a:fillRect/>
          </a:stretch>
        </p:blipFill>
        <p:spPr bwMode="auto">
          <a:xfrm>
            <a:off x="527050" y="1658938"/>
            <a:ext cx="3206750" cy="1563687"/>
          </a:xfrm>
          <a:prstGeom prst="rect">
            <a:avLst/>
          </a:prstGeom>
          <a:noFill/>
          <a:ln w="9525">
            <a:noFill/>
            <a:miter lim="800000"/>
            <a:headEnd/>
            <a:tailEnd/>
          </a:ln>
        </p:spPr>
      </p:pic>
      <p:grpSp>
        <p:nvGrpSpPr>
          <p:cNvPr id="2" name="Group 52"/>
          <p:cNvGrpSpPr>
            <a:grpSpLocks/>
          </p:cNvGrpSpPr>
          <p:nvPr/>
        </p:nvGrpSpPr>
        <p:grpSpPr bwMode="auto">
          <a:xfrm>
            <a:off x="963613" y="3819525"/>
            <a:ext cx="2109787" cy="2324100"/>
            <a:chOff x="288" y="1248"/>
            <a:chExt cx="1440" cy="2206"/>
          </a:xfrm>
        </p:grpSpPr>
        <p:pic>
          <p:nvPicPr>
            <p:cNvPr id="19481" name="Picture 51" descr="DSCN4312"/>
            <p:cNvPicPr preferRelativeResize="0">
              <a:picLocks noChangeAspect="1" noChangeArrowheads="1"/>
            </p:cNvPicPr>
            <p:nvPr/>
          </p:nvPicPr>
          <p:blipFill>
            <a:blip r:embed="rId5"/>
            <a:srcRect/>
            <a:stretch>
              <a:fillRect/>
            </a:stretch>
          </p:blipFill>
          <p:spPr bwMode="auto">
            <a:xfrm>
              <a:off x="432" y="1872"/>
              <a:ext cx="1187" cy="1582"/>
            </a:xfrm>
            <a:prstGeom prst="rect">
              <a:avLst/>
            </a:prstGeom>
            <a:noFill/>
            <a:ln w="9525">
              <a:solidFill>
                <a:schemeClr val="bg1"/>
              </a:solidFill>
              <a:miter lim="800000"/>
              <a:headEnd/>
              <a:tailEnd/>
            </a:ln>
          </p:spPr>
        </p:pic>
        <p:pic>
          <p:nvPicPr>
            <p:cNvPr id="19482" name="Picture 50" descr="DSCN4295"/>
            <p:cNvPicPr preferRelativeResize="0">
              <a:picLocks noChangeAspect="1" noChangeArrowheads="1"/>
            </p:cNvPicPr>
            <p:nvPr/>
          </p:nvPicPr>
          <p:blipFill>
            <a:blip r:embed="rId6"/>
            <a:srcRect/>
            <a:stretch>
              <a:fillRect/>
            </a:stretch>
          </p:blipFill>
          <p:spPr bwMode="auto">
            <a:xfrm>
              <a:off x="288" y="1248"/>
              <a:ext cx="1440" cy="1080"/>
            </a:xfrm>
            <a:prstGeom prst="rect">
              <a:avLst/>
            </a:prstGeom>
            <a:noFill/>
            <a:ln w="9525">
              <a:solidFill>
                <a:schemeClr val="bg1"/>
              </a:solidFill>
              <a:miter lim="800000"/>
              <a:headEnd/>
              <a:tailEnd/>
            </a:ln>
          </p:spPr>
        </p:pic>
      </p:grpSp>
      <p:pic>
        <p:nvPicPr>
          <p:cNvPr id="19480" name="Picture 15" descr="DSCN1950"/>
          <p:cNvPicPr preferRelativeResize="0">
            <a:picLocks noChangeAspect="1" noChangeArrowheads="1"/>
          </p:cNvPicPr>
          <p:nvPr/>
        </p:nvPicPr>
        <p:blipFill>
          <a:blip r:embed="rId7"/>
          <a:srcRect/>
          <a:stretch>
            <a:fillRect/>
          </a:stretch>
        </p:blipFill>
        <p:spPr bwMode="auto">
          <a:xfrm>
            <a:off x="4833938" y="3830638"/>
            <a:ext cx="3624262" cy="1981200"/>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DOKUMEN KANTOR\FOTO SURVEI DULLAH LAUT\dullah.jpg"/>
          <p:cNvPicPr>
            <a:picLocks noChangeAspect="1" noChangeArrowheads="1"/>
          </p:cNvPicPr>
          <p:nvPr/>
        </p:nvPicPr>
        <p:blipFill>
          <a:blip r:embed="rId2"/>
          <a:srcRect/>
          <a:stretch>
            <a:fillRect/>
          </a:stretch>
        </p:blipFill>
        <p:spPr bwMode="auto">
          <a:xfrm>
            <a:off x="0" y="5067300"/>
            <a:ext cx="9144000" cy="2133600"/>
          </a:xfrm>
          <a:prstGeom prst="rect">
            <a:avLst/>
          </a:prstGeom>
          <a:noFill/>
          <a:ln w="9525">
            <a:noFill/>
            <a:miter lim="800000"/>
            <a:headEnd/>
            <a:tailEnd/>
          </a:ln>
        </p:spPr>
      </p:pic>
      <p:sp>
        <p:nvSpPr>
          <p:cNvPr id="30" name="Title 1"/>
          <p:cNvSpPr txBox="1">
            <a:spLocks/>
          </p:cNvSpPr>
          <p:nvPr/>
        </p:nvSpPr>
        <p:spPr>
          <a:xfrm>
            <a:off x="631230" y="3944257"/>
            <a:ext cx="39624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Pendidikan Peningkatan Kualitas Lingkungan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3" name="Title 1"/>
          <p:cNvSpPr txBox="1">
            <a:spLocks/>
          </p:cNvSpPr>
          <p:nvPr/>
        </p:nvSpPr>
        <p:spPr>
          <a:xfrm>
            <a:off x="4842213" y="2667000"/>
            <a:ext cx="3695700"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Pelatihan Pengolahan Bahan Dasar Limbah</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4" name="Title 1"/>
          <p:cNvSpPr txBox="1">
            <a:spLocks/>
          </p:cNvSpPr>
          <p:nvPr/>
        </p:nvSpPr>
        <p:spPr>
          <a:xfrm>
            <a:off x="602202" y="1295400"/>
            <a:ext cx="3363527" cy="228600"/>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Pelatihan Kader Penyuluh Lingkungan</a:t>
            </a:r>
            <a:endParaRPr lang="en-US"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pic>
        <p:nvPicPr>
          <p:cNvPr id="12" name="Picture 6" descr="DSCN2513"/>
          <p:cNvPicPr>
            <a:picLocks noChangeAspect="1" noChangeArrowheads="1"/>
          </p:cNvPicPr>
          <p:nvPr/>
        </p:nvPicPr>
        <p:blipFill>
          <a:blip r:embed="rId3"/>
          <a:srcRect/>
          <a:stretch>
            <a:fillRect/>
          </a:stretch>
        </p:blipFill>
        <p:spPr bwMode="auto">
          <a:xfrm>
            <a:off x="604838" y="4191000"/>
            <a:ext cx="3967162" cy="1978025"/>
          </a:xfrm>
          <a:prstGeom prst="rect">
            <a:avLst/>
          </a:prstGeom>
          <a:noFill/>
          <a:ln w="9525">
            <a:noFill/>
            <a:miter lim="800000"/>
            <a:headEnd/>
            <a:tailEnd/>
          </a:ln>
        </p:spPr>
      </p:pic>
      <p:pic>
        <p:nvPicPr>
          <p:cNvPr id="13" name="Picture 3" descr="G:\foto\P6160239.JPG"/>
          <p:cNvPicPr>
            <a:picLocks noChangeAspect="1" noChangeArrowheads="1"/>
          </p:cNvPicPr>
          <p:nvPr/>
        </p:nvPicPr>
        <p:blipFill>
          <a:blip r:embed="rId4"/>
          <a:srcRect/>
          <a:stretch>
            <a:fillRect/>
          </a:stretch>
        </p:blipFill>
        <p:spPr bwMode="auto">
          <a:xfrm>
            <a:off x="4841875" y="2971800"/>
            <a:ext cx="3695700" cy="1981200"/>
          </a:xfrm>
          <a:prstGeom prst="rect">
            <a:avLst/>
          </a:prstGeom>
          <a:noFill/>
          <a:ln w="9525">
            <a:noFill/>
            <a:miter lim="800000"/>
            <a:headEnd/>
            <a:tailEnd/>
          </a:ln>
        </p:spPr>
      </p:pic>
      <p:pic>
        <p:nvPicPr>
          <p:cNvPr id="20497" name="Picture 2" descr="J:\DOKUMENTASI 2012\Pangkep PKL\DSC_3482.JPG"/>
          <p:cNvPicPr>
            <a:picLocks noChangeAspect="1" noChangeArrowheads="1"/>
          </p:cNvPicPr>
          <p:nvPr/>
        </p:nvPicPr>
        <p:blipFill>
          <a:blip r:embed="rId5"/>
          <a:srcRect/>
          <a:stretch>
            <a:fillRect/>
          </a:stretch>
        </p:blipFill>
        <p:spPr bwMode="auto">
          <a:xfrm>
            <a:off x="598488" y="1600200"/>
            <a:ext cx="3932237" cy="2057400"/>
          </a:xfrm>
          <a:prstGeom prst="rect">
            <a:avLst/>
          </a:prstGeom>
          <a:noFill/>
          <a:ln w="9525">
            <a:noFill/>
            <a:miter lim="800000"/>
            <a:headEnd/>
            <a:tailEnd/>
          </a:ln>
        </p:spPr>
      </p:pic>
      <p:sp>
        <p:nvSpPr>
          <p:cNvPr id="16" name="Title 1"/>
          <p:cNvSpPr txBox="1">
            <a:spLocks/>
          </p:cNvSpPr>
          <p:nvPr/>
        </p:nvSpPr>
        <p:spPr>
          <a:xfrm>
            <a:off x="474586" y="457200"/>
            <a:ext cx="4859414" cy="431677"/>
          </a:xfrm>
          <a:prstGeom prst="rect">
            <a:avLst/>
          </a:prstGeom>
          <a:solidFill>
            <a:schemeClr val="tx2"/>
          </a:solidFill>
          <a:scene3d>
            <a:camera prst="orthographicFront"/>
            <a:lightRig rig="threePt" dir="t"/>
          </a:scene3d>
          <a:sp3d>
            <a:bevelT/>
          </a:sp3d>
        </p:spPr>
        <p:txBody>
          <a:bodyPr lIns="0" rIns="0" bIns="0" anchor="b"/>
          <a:lstStyle/>
          <a:p>
            <a:pPr algn="just" fontAlgn="auto">
              <a:spcAft>
                <a:spcPts val="0"/>
              </a:spcAft>
              <a:defRPr/>
            </a:pPr>
            <a:r>
              <a:rPr lang="id-ID" sz="24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   </a:t>
            </a:r>
            <a:r>
              <a:rPr lang="id-ID" sz="28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Peluang Pendanaan APBN</a:t>
            </a:r>
            <a:endParaRPr lang="en-US" sz="28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24" name="Oval 23"/>
          <p:cNvSpPr/>
          <p:nvPr/>
        </p:nvSpPr>
        <p:spPr>
          <a:xfrm>
            <a:off x="4894827" y="48945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51380" y="1659796"/>
            <a:ext cx="4512505" cy="2554545"/>
          </a:xfrm>
          <a:prstGeom prst="rect">
            <a:avLst/>
          </a:prstGeom>
        </p:spPr>
        <p:txBody>
          <a:bodyPr wrap="square">
            <a:spAutoFit/>
          </a:bodyPr>
          <a:lstStyle/>
          <a:p>
            <a:r>
              <a:rPr lang="pt-BR" sz="2000" b="1" dirty="0" smtClean="0">
                <a:solidFill>
                  <a:prstClr val="black"/>
                </a:solidFill>
              </a:rPr>
              <a:t>REALISASI</a:t>
            </a:r>
          </a:p>
          <a:p>
            <a:pPr marL="285750" indent="-285750">
              <a:buFont typeface="Wingdings" panose="05000000000000000000" pitchFamily="2" charset="2"/>
              <a:buChar char="Ø"/>
            </a:pPr>
            <a:r>
              <a:rPr lang="pt-BR" sz="2000" dirty="0" smtClean="0">
                <a:solidFill>
                  <a:prstClr val="black"/>
                </a:solidFill>
              </a:rPr>
              <a:t>Tahun 2014, telah terbangun PLTS Terpusat di 25 Pulau-pulau Kecil Terluar.</a:t>
            </a:r>
            <a:endParaRPr lang="en-US" sz="2000" b="1" i="1" dirty="0" smtClean="0">
              <a:solidFill>
                <a:prstClr val="black"/>
              </a:solidFill>
            </a:endParaRPr>
          </a:p>
          <a:p>
            <a:pPr marL="285750" indent="-285750">
              <a:buFont typeface="Wingdings" panose="05000000000000000000" pitchFamily="2" charset="2"/>
              <a:buChar char="Ø"/>
            </a:pPr>
            <a:r>
              <a:rPr lang="en-US" sz="2000" dirty="0" err="1" smtClean="0">
                <a:solidFill>
                  <a:prstClr val="black"/>
                </a:solidFill>
              </a:rPr>
              <a:t>Tahun</a:t>
            </a:r>
            <a:r>
              <a:rPr lang="en-US" sz="2000" dirty="0" smtClean="0">
                <a:solidFill>
                  <a:prstClr val="black"/>
                </a:solidFill>
              </a:rPr>
              <a:t> 2015, </a:t>
            </a:r>
            <a:r>
              <a:rPr lang="en-US" sz="2000" dirty="0" err="1" smtClean="0">
                <a:solidFill>
                  <a:prstClr val="black"/>
                </a:solidFill>
              </a:rPr>
              <a:t>sedang</a:t>
            </a:r>
            <a:r>
              <a:rPr lang="en-US" sz="2000" dirty="0" smtClean="0">
                <a:solidFill>
                  <a:prstClr val="black"/>
                </a:solidFill>
              </a:rPr>
              <a:t> </a:t>
            </a:r>
            <a:r>
              <a:rPr lang="en-US" sz="2000" dirty="0" err="1" smtClean="0">
                <a:solidFill>
                  <a:prstClr val="black"/>
                </a:solidFill>
              </a:rPr>
              <a:t>berjalan</a:t>
            </a:r>
            <a:r>
              <a:rPr lang="en-US" sz="2000" dirty="0" smtClean="0">
                <a:solidFill>
                  <a:prstClr val="black"/>
                </a:solidFill>
              </a:rPr>
              <a:t> </a:t>
            </a:r>
            <a:r>
              <a:rPr lang="en-US" sz="2000" dirty="0" err="1" smtClean="0">
                <a:solidFill>
                  <a:prstClr val="black"/>
                </a:solidFill>
              </a:rPr>
              <a:t>rencana</a:t>
            </a:r>
            <a:r>
              <a:rPr lang="en-US" sz="2000" dirty="0" smtClean="0">
                <a:solidFill>
                  <a:prstClr val="black"/>
                </a:solidFill>
              </a:rPr>
              <a:t> </a:t>
            </a:r>
            <a:r>
              <a:rPr lang="en-US" sz="2000" dirty="0" err="1" smtClean="0">
                <a:solidFill>
                  <a:prstClr val="black"/>
                </a:solidFill>
              </a:rPr>
              <a:t>pembangunan</a:t>
            </a:r>
            <a:r>
              <a:rPr lang="en-US" sz="2000" dirty="0" smtClean="0">
                <a:solidFill>
                  <a:prstClr val="black"/>
                </a:solidFill>
              </a:rPr>
              <a:t> 11 PLTS </a:t>
            </a:r>
            <a:r>
              <a:rPr lang="en-US" sz="2000" dirty="0" err="1" smtClean="0">
                <a:solidFill>
                  <a:prstClr val="black"/>
                </a:solidFill>
              </a:rPr>
              <a:t>Terpusat</a:t>
            </a:r>
            <a:r>
              <a:rPr lang="en-US" sz="2000" dirty="0" smtClean="0">
                <a:solidFill>
                  <a:prstClr val="black"/>
                </a:solidFill>
              </a:rPr>
              <a:t> di </a:t>
            </a:r>
            <a:r>
              <a:rPr lang="en-US" sz="2000" dirty="0" err="1" smtClean="0">
                <a:solidFill>
                  <a:prstClr val="black"/>
                </a:solidFill>
              </a:rPr>
              <a:t>Pulau-pulau</a:t>
            </a:r>
            <a:r>
              <a:rPr lang="en-US" sz="2000" dirty="0" smtClean="0">
                <a:solidFill>
                  <a:prstClr val="black"/>
                </a:solidFill>
              </a:rPr>
              <a:t> Kecil </a:t>
            </a:r>
            <a:r>
              <a:rPr lang="en-US" sz="2000" dirty="0" err="1" smtClean="0">
                <a:solidFill>
                  <a:prstClr val="black"/>
                </a:solidFill>
              </a:rPr>
              <a:t>dan</a:t>
            </a:r>
            <a:r>
              <a:rPr lang="en-US" sz="2000" dirty="0" smtClean="0">
                <a:solidFill>
                  <a:prstClr val="black"/>
                </a:solidFill>
              </a:rPr>
              <a:t> 10 PLTS Hybrid di </a:t>
            </a:r>
            <a:r>
              <a:rPr lang="en-US" sz="2000" dirty="0" err="1" smtClean="0">
                <a:solidFill>
                  <a:prstClr val="black"/>
                </a:solidFill>
              </a:rPr>
              <a:t>pulau-pulau</a:t>
            </a:r>
            <a:r>
              <a:rPr lang="en-US" sz="2000" dirty="0" smtClean="0">
                <a:solidFill>
                  <a:prstClr val="black"/>
                </a:solidFill>
              </a:rPr>
              <a:t> </a:t>
            </a:r>
            <a:r>
              <a:rPr lang="en-US" sz="2000" dirty="0" err="1" smtClean="0">
                <a:solidFill>
                  <a:prstClr val="black"/>
                </a:solidFill>
              </a:rPr>
              <a:t>kecil</a:t>
            </a:r>
            <a:r>
              <a:rPr lang="en-US" sz="2000" dirty="0" smtClean="0">
                <a:solidFill>
                  <a:prstClr val="black"/>
                </a:solidFill>
              </a:rPr>
              <a:t> </a:t>
            </a:r>
            <a:r>
              <a:rPr lang="en-US" sz="2000" dirty="0" err="1" smtClean="0">
                <a:solidFill>
                  <a:prstClr val="black"/>
                </a:solidFill>
              </a:rPr>
              <a:t>dekat</a:t>
            </a:r>
            <a:r>
              <a:rPr lang="en-US" sz="2000" dirty="0" smtClean="0">
                <a:solidFill>
                  <a:prstClr val="black"/>
                </a:solidFill>
              </a:rPr>
              <a:t> </a:t>
            </a:r>
            <a:r>
              <a:rPr lang="en-US" sz="2000" dirty="0" err="1" smtClean="0">
                <a:solidFill>
                  <a:prstClr val="black"/>
                </a:solidFill>
              </a:rPr>
              <a:t>perbatasan</a:t>
            </a:r>
            <a:r>
              <a:rPr lang="en-US" sz="2000" dirty="0" smtClean="0">
                <a:solidFill>
                  <a:prstClr val="black"/>
                </a:solidFill>
              </a:rPr>
              <a:t>.</a:t>
            </a:r>
            <a:endParaRPr lang="pt-BR" sz="2000" dirty="0" smtClean="0">
              <a:solidFill>
                <a:prstClr val="black"/>
              </a:solidFill>
            </a:endParaRPr>
          </a:p>
        </p:txBody>
      </p:sp>
      <p:sp>
        <p:nvSpPr>
          <p:cNvPr id="9" name="TextBox 8"/>
          <p:cNvSpPr txBox="1"/>
          <p:nvPr/>
        </p:nvSpPr>
        <p:spPr>
          <a:xfrm>
            <a:off x="-91480" y="277518"/>
            <a:ext cx="5113427" cy="523220"/>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id-ID" sz="2800" dirty="0" smtClean="0">
                <a:solidFill>
                  <a:srgbClr val="3333FF"/>
                </a:solidFill>
              </a:rPr>
              <a:t>KERJASAMA LINTAS SEKTOR</a:t>
            </a:r>
            <a:endParaRPr lang="en-US" sz="2800" dirty="0">
              <a:solidFill>
                <a:srgbClr val="3333FF"/>
              </a:solidFill>
            </a:endParaRPr>
          </a:p>
        </p:txBody>
      </p:sp>
      <p:sp>
        <p:nvSpPr>
          <p:cNvPr id="10" name="TextBox 9"/>
          <p:cNvSpPr txBox="1"/>
          <p:nvPr/>
        </p:nvSpPr>
        <p:spPr>
          <a:xfrm>
            <a:off x="97202" y="784198"/>
            <a:ext cx="4163382" cy="64633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800" b="0" dirty="0" smtClean="0"/>
              <a:t>DITJEN KP3K-KKP &amp; </a:t>
            </a:r>
          </a:p>
          <a:p>
            <a:pPr algn="ctr"/>
            <a:r>
              <a:rPr lang="en-US" sz="1800" b="0" dirty="0" smtClean="0"/>
              <a:t>DITJEN EBTKE- KEMEN ESDM</a:t>
            </a:r>
            <a:endParaRPr lang="en-US" sz="1800" b="0" dirty="0"/>
          </a:p>
        </p:txBody>
      </p:sp>
      <p:pic>
        <p:nvPicPr>
          <p:cNvPr id="11" name="Picture 10"/>
          <p:cNvPicPr>
            <a:picLocks noChangeAspect="1"/>
          </p:cNvPicPr>
          <p:nvPr/>
        </p:nvPicPr>
        <p:blipFill rotWithShape="1">
          <a:blip r:embed="rId3" cstate="print">
            <a:extLst>
              <a:ext uri="{28A0092B-C50C-407E-A947-70E740481C1C}">
                <a14:useLocalDpi xmlns="" xmlns:a14="http://schemas.microsoft.com/office/drawing/2010/main" val="0"/>
              </a:ext>
            </a:extLst>
          </a:blip>
          <a:srcRect l="8648" t="6211" r="4981" b="5914"/>
          <a:stretch/>
        </p:blipFill>
        <p:spPr>
          <a:xfrm>
            <a:off x="5355773" y="1445043"/>
            <a:ext cx="3647388" cy="5103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241214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Pendahuluan</a:t>
            </a:r>
            <a:endParaRPr lang="en-US" sz="4400" b="0" dirty="0"/>
          </a:p>
        </p:txBody>
      </p:sp>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err="1" smtClean="0">
                <a:latin typeface="Calibri" panose="020F0502020204030204" pitchFamily="34" charset="0"/>
              </a:rPr>
              <a:t>Jumlah</a:t>
            </a:r>
            <a:r>
              <a:rPr lang="en-US" sz="2400" b="0" i="1" dirty="0" smtClean="0">
                <a:latin typeface="Calibri" panose="020F0502020204030204" pitchFamily="34" charset="0"/>
              </a:rPr>
              <a:t> </a:t>
            </a:r>
            <a:r>
              <a:rPr lang="en-US" sz="2400" b="0" i="1" dirty="0" err="1" smtClean="0">
                <a:latin typeface="Calibri" panose="020F0502020204030204" pitchFamily="34" charset="0"/>
              </a:rPr>
              <a:t>Pulau</a:t>
            </a:r>
            <a:endParaRPr lang="en-US" sz="2400" b="0" i="1" dirty="0">
              <a:latin typeface="Calibri" panose="020F0502020204030204" pitchFamily="34" charset="0"/>
            </a:endParaRPr>
          </a:p>
        </p:txBody>
      </p:sp>
      <p:grpSp>
        <p:nvGrpSpPr>
          <p:cNvPr id="27" name="Group 26"/>
          <p:cNvGrpSpPr/>
          <p:nvPr/>
        </p:nvGrpSpPr>
        <p:grpSpPr>
          <a:xfrm>
            <a:off x="887506" y="1578803"/>
            <a:ext cx="7934792" cy="4796118"/>
            <a:chOff x="992841" y="413778"/>
            <a:chExt cx="8716963" cy="5310187"/>
          </a:xfrm>
        </p:grpSpPr>
        <p:sp>
          <p:nvSpPr>
            <p:cNvPr id="28" name="Right Arrow 27"/>
            <p:cNvSpPr/>
            <p:nvPr/>
          </p:nvSpPr>
          <p:spPr>
            <a:xfrm rot="20247592">
              <a:off x="2297766" y="1706003"/>
              <a:ext cx="584200" cy="3683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Right Arrow 28"/>
            <p:cNvSpPr/>
            <p:nvPr/>
          </p:nvSpPr>
          <p:spPr>
            <a:xfrm rot="1490989">
              <a:off x="2297766" y="967815"/>
              <a:ext cx="654050" cy="36830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Rectangle 6"/>
            <p:cNvSpPr>
              <a:spLocks noChangeArrowheads="1"/>
            </p:cNvSpPr>
            <p:nvPr/>
          </p:nvSpPr>
          <p:spPr bwMode="gray">
            <a:xfrm rot="19422812">
              <a:off x="4704416" y="3833253"/>
              <a:ext cx="1122363" cy="128587"/>
            </a:xfrm>
            <a:prstGeom prst="rect">
              <a:avLst/>
            </a:prstGeom>
            <a:gradFill rotWithShape="1">
              <a:gsLst>
                <a:gs pos="0">
                  <a:srgbClr val="454545"/>
                </a:gs>
                <a:gs pos="50000">
                  <a:srgbClr val="969696"/>
                </a:gs>
                <a:gs pos="100000">
                  <a:srgbClr val="454545"/>
                </a:gs>
              </a:gsLst>
              <a:lin ang="540000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31" name="Rectangle 7"/>
            <p:cNvSpPr>
              <a:spLocks noChangeArrowheads="1"/>
            </p:cNvSpPr>
            <p:nvPr/>
          </p:nvSpPr>
          <p:spPr bwMode="gray">
            <a:xfrm rot="1875871">
              <a:off x="4071004" y="2179078"/>
              <a:ext cx="1689100" cy="146050"/>
            </a:xfrm>
            <a:prstGeom prst="rect">
              <a:avLst/>
            </a:prstGeom>
            <a:gradFill rotWithShape="1">
              <a:gsLst>
                <a:gs pos="0">
                  <a:srgbClr val="454545"/>
                </a:gs>
                <a:gs pos="50000">
                  <a:srgbClr val="969696"/>
                </a:gs>
                <a:gs pos="100000">
                  <a:srgbClr val="454545"/>
                </a:gs>
              </a:gsLst>
              <a:lin ang="540000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32" name="Oval 31"/>
            <p:cNvSpPr>
              <a:spLocks noChangeArrowheads="1"/>
            </p:cNvSpPr>
            <p:nvPr/>
          </p:nvSpPr>
          <p:spPr bwMode="auto">
            <a:xfrm>
              <a:off x="5709304" y="3971365"/>
              <a:ext cx="1265237" cy="222250"/>
            </a:xfrm>
            <a:prstGeom prst="ellipse">
              <a:avLst/>
            </a:prstGeom>
            <a:solidFill>
              <a:srgbClr val="00004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33" name="Rectangle 6"/>
            <p:cNvSpPr>
              <a:spLocks noChangeArrowheads="1"/>
            </p:cNvSpPr>
            <p:nvPr/>
          </p:nvSpPr>
          <p:spPr bwMode="gray">
            <a:xfrm rot="13015097">
              <a:off x="6896754" y="3764990"/>
              <a:ext cx="1138237" cy="149225"/>
            </a:xfrm>
            <a:prstGeom prst="rect">
              <a:avLst/>
            </a:prstGeom>
            <a:gradFill rotWithShape="1">
              <a:gsLst>
                <a:gs pos="0">
                  <a:srgbClr val="454545"/>
                </a:gs>
                <a:gs pos="50000">
                  <a:srgbClr val="969696"/>
                </a:gs>
                <a:gs pos="100000">
                  <a:srgbClr val="454545"/>
                </a:gs>
              </a:gsLst>
              <a:lin ang="540000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34" name="Rectangle 7"/>
            <p:cNvSpPr>
              <a:spLocks noChangeArrowheads="1"/>
            </p:cNvSpPr>
            <p:nvPr/>
          </p:nvSpPr>
          <p:spPr bwMode="gray">
            <a:xfrm rot="19652044">
              <a:off x="6745941" y="2164790"/>
              <a:ext cx="869950" cy="136525"/>
            </a:xfrm>
            <a:prstGeom prst="rect">
              <a:avLst/>
            </a:prstGeom>
            <a:gradFill rotWithShape="1">
              <a:gsLst>
                <a:gs pos="0">
                  <a:srgbClr val="454545"/>
                </a:gs>
                <a:gs pos="50000">
                  <a:srgbClr val="969696"/>
                </a:gs>
                <a:gs pos="100000">
                  <a:srgbClr val="454545"/>
                </a:gs>
              </a:gsLst>
              <a:lin ang="540000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grpSp>
          <p:nvGrpSpPr>
            <p:cNvPr id="35" name="Group 8"/>
            <p:cNvGrpSpPr>
              <a:grpSpLocks/>
            </p:cNvGrpSpPr>
            <p:nvPr/>
          </p:nvGrpSpPr>
          <p:grpSpPr bwMode="auto">
            <a:xfrm>
              <a:off x="5402916" y="2228290"/>
              <a:ext cx="1724025" cy="1671638"/>
              <a:chOff x="2433" y="1401"/>
              <a:chExt cx="1014" cy="1002"/>
            </a:xfrm>
          </p:grpSpPr>
          <p:grpSp>
            <p:nvGrpSpPr>
              <p:cNvPr id="74" name="Group 10"/>
              <p:cNvGrpSpPr>
                <a:grpSpLocks/>
              </p:cNvGrpSpPr>
              <p:nvPr/>
            </p:nvGrpSpPr>
            <p:grpSpPr bwMode="auto">
              <a:xfrm>
                <a:off x="2433" y="1401"/>
                <a:ext cx="1014" cy="1002"/>
                <a:chOff x="2016" y="1920"/>
                <a:chExt cx="1680" cy="1680"/>
              </a:xfrm>
            </p:grpSpPr>
            <p:sp>
              <p:nvSpPr>
                <p:cNvPr id="76" name="Oval 11"/>
                <p:cNvSpPr>
                  <a:spLocks noChangeArrowheads="1"/>
                </p:cNvSpPr>
                <p:nvPr/>
              </p:nvSpPr>
              <p:spPr bwMode="gray">
                <a:xfrm>
                  <a:off x="2016" y="1920"/>
                  <a:ext cx="1680" cy="1680"/>
                </a:xfrm>
                <a:prstGeom prst="ellipse">
                  <a:avLst/>
                </a:prstGeom>
                <a:gradFill rotWithShape="1">
                  <a:gsLst>
                    <a:gs pos="0">
                      <a:srgbClr val="33CCCC"/>
                    </a:gs>
                    <a:gs pos="100000">
                      <a:srgbClr val="0C3232"/>
                    </a:gs>
                  </a:gsLst>
                  <a:lin ang="5400000" scaled="1"/>
                </a:gradFill>
                <a:ln w="9525">
                  <a:solidFill>
                    <a:srgbClr val="000000"/>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77" name="Freeform 12"/>
                <p:cNvSpPr>
                  <a:spLocks/>
                </p:cNvSpPr>
                <p:nvPr/>
              </p:nvSpPr>
              <p:spPr bwMode="gray">
                <a:xfrm>
                  <a:off x="2208" y="1948"/>
                  <a:ext cx="1296" cy="634"/>
                </a:xfrm>
                <a:custGeom>
                  <a:avLst/>
                  <a:gdLst>
                    <a:gd name="T0" fmla="*/ 922 w 1321"/>
                    <a:gd name="T1" fmla="*/ 49 h 712"/>
                    <a:gd name="T2" fmla="*/ 934 w 1321"/>
                    <a:gd name="T3" fmla="*/ 54 h 712"/>
                    <a:gd name="T4" fmla="*/ 937 w 1321"/>
                    <a:gd name="T5" fmla="*/ 60 h 712"/>
                    <a:gd name="T6" fmla="*/ 932 w 1321"/>
                    <a:gd name="T7" fmla="*/ 64 h 712"/>
                    <a:gd name="T8" fmla="*/ 920 w 1321"/>
                    <a:gd name="T9" fmla="*/ 68 h 712"/>
                    <a:gd name="T10" fmla="*/ 902 w 1321"/>
                    <a:gd name="T11" fmla="*/ 72 h 712"/>
                    <a:gd name="T12" fmla="*/ 878 w 1321"/>
                    <a:gd name="T13" fmla="*/ 75 h 712"/>
                    <a:gd name="T14" fmla="*/ 848 w 1321"/>
                    <a:gd name="T15" fmla="*/ 77 h 712"/>
                    <a:gd name="T16" fmla="*/ 813 w 1321"/>
                    <a:gd name="T17" fmla="*/ 81 h 712"/>
                    <a:gd name="T18" fmla="*/ 774 w 1321"/>
                    <a:gd name="T19" fmla="*/ 83 h 712"/>
                    <a:gd name="T20" fmla="*/ 731 w 1321"/>
                    <a:gd name="T21" fmla="*/ 84 h 712"/>
                    <a:gd name="T22" fmla="*/ 686 w 1321"/>
                    <a:gd name="T23" fmla="*/ 85 h 712"/>
                    <a:gd name="T24" fmla="*/ 636 w 1321"/>
                    <a:gd name="T25" fmla="*/ 87 h 712"/>
                    <a:gd name="T26" fmla="*/ 585 w 1321"/>
                    <a:gd name="T27" fmla="*/ 88 h 712"/>
                    <a:gd name="T28" fmla="*/ 564 w 1321"/>
                    <a:gd name="T29" fmla="*/ 89 h 712"/>
                    <a:gd name="T30" fmla="*/ 337 w 1321"/>
                    <a:gd name="T31" fmla="*/ 89 h 712"/>
                    <a:gd name="T32" fmla="*/ 334 w 1321"/>
                    <a:gd name="T33" fmla="*/ 89 h 712"/>
                    <a:gd name="T34" fmla="*/ 289 w 1321"/>
                    <a:gd name="T35" fmla="*/ 88 h 712"/>
                    <a:gd name="T36" fmla="*/ 247 w 1321"/>
                    <a:gd name="T37" fmla="*/ 87 h 712"/>
                    <a:gd name="T38" fmla="*/ 207 w 1321"/>
                    <a:gd name="T39" fmla="*/ 86 h 712"/>
                    <a:gd name="T40" fmla="*/ 168 w 1321"/>
                    <a:gd name="T41" fmla="*/ 84 h 712"/>
                    <a:gd name="T42" fmla="*/ 131 w 1321"/>
                    <a:gd name="T43" fmla="*/ 84 h 712"/>
                    <a:gd name="T44" fmla="*/ 102 w 1321"/>
                    <a:gd name="T45" fmla="*/ 82 h 712"/>
                    <a:gd name="T46" fmla="*/ 72 w 1321"/>
                    <a:gd name="T47" fmla="*/ 80 h 712"/>
                    <a:gd name="T48" fmla="*/ 49 w 1321"/>
                    <a:gd name="T49" fmla="*/ 78 h 712"/>
                    <a:gd name="T50" fmla="*/ 26 w 1321"/>
                    <a:gd name="T51" fmla="*/ 75 h 712"/>
                    <a:gd name="T52" fmla="*/ 18 w 1321"/>
                    <a:gd name="T53" fmla="*/ 72 h 712"/>
                    <a:gd name="T54" fmla="*/ 6 w 1321"/>
                    <a:gd name="T55" fmla="*/ 69 h 712"/>
                    <a:gd name="T56" fmla="*/ 0 w 1321"/>
                    <a:gd name="T57" fmla="*/ 65 h 712"/>
                    <a:gd name="T58" fmla="*/ 0 w 1321"/>
                    <a:gd name="T59" fmla="*/ 64 h 712"/>
                    <a:gd name="T60" fmla="*/ 4 w 1321"/>
                    <a:gd name="T61" fmla="*/ 60 h 712"/>
                    <a:gd name="T62" fmla="*/ 16 w 1321"/>
                    <a:gd name="T63" fmla="*/ 54 h 712"/>
                    <a:gd name="T64" fmla="*/ 33 w 1321"/>
                    <a:gd name="T65" fmla="*/ 46 h 712"/>
                    <a:gd name="T66" fmla="*/ 68 w 1321"/>
                    <a:gd name="T67" fmla="*/ 37 h 712"/>
                    <a:gd name="T68" fmla="*/ 106 w 1321"/>
                    <a:gd name="T69" fmla="*/ 29 h 712"/>
                    <a:gd name="T70" fmla="*/ 145 w 1321"/>
                    <a:gd name="T71" fmla="*/ 21 h 712"/>
                    <a:gd name="T72" fmla="*/ 191 w 1321"/>
                    <a:gd name="T73" fmla="*/ 15 h 712"/>
                    <a:gd name="T74" fmla="*/ 242 w 1321"/>
                    <a:gd name="T75" fmla="*/ 10 h 712"/>
                    <a:gd name="T76" fmla="*/ 294 w 1321"/>
                    <a:gd name="T77" fmla="*/ 5 h 712"/>
                    <a:gd name="T78" fmla="*/ 353 w 1321"/>
                    <a:gd name="T79" fmla="*/ 4 h 712"/>
                    <a:gd name="T80" fmla="*/ 412 w 1321"/>
                    <a:gd name="T81" fmla="*/ 4 h 712"/>
                    <a:gd name="T82" fmla="*/ 474 w 1321"/>
                    <a:gd name="T83" fmla="*/ 0 h 712"/>
                    <a:gd name="T84" fmla="*/ 474 w 1321"/>
                    <a:gd name="T85" fmla="*/ 0 h 712"/>
                    <a:gd name="T86" fmla="*/ 538 w 1321"/>
                    <a:gd name="T87" fmla="*/ 4 h 712"/>
                    <a:gd name="T88" fmla="*/ 600 w 1321"/>
                    <a:gd name="T89" fmla="*/ 4 h 712"/>
                    <a:gd name="T90" fmla="*/ 661 w 1321"/>
                    <a:gd name="T91" fmla="*/ 6 h 712"/>
                    <a:gd name="T92" fmla="*/ 717 w 1321"/>
                    <a:gd name="T93" fmla="*/ 11 h 712"/>
                    <a:gd name="T94" fmla="*/ 767 w 1321"/>
                    <a:gd name="T95" fmla="*/ 17 h 712"/>
                    <a:gd name="T96" fmla="*/ 814 w 1321"/>
                    <a:gd name="T97" fmla="*/ 24 h 712"/>
                    <a:gd name="T98" fmla="*/ 856 w 1321"/>
                    <a:gd name="T99" fmla="*/ 32 h 712"/>
                    <a:gd name="T100" fmla="*/ 892 w 1321"/>
                    <a:gd name="T101" fmla="*/ 40 h 712"/>
                    <a:gd name="T102" fmla="*/ 922 w 1321"/>
                    <a:gd name="T103" fmla="*/ 49 h 712"/>
                    <a:gd name="T104" fmla="*/ 922 w 1321"/>
                    <a:gd name="T105" fmla="*/ 49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33CCCC"/>
                    </a:gs>
                  </a:gsLst>
                  <a:lin ang="54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75" name="Text Box 13"/>
              <p:cNvSpPr txBox="1">
                <a:spLocks noChangeArrowheads="1"/>
              </p:cNvSpPr>
              <p:nvPr/>
            </p:nvSpPr>
            <p:spPr bwMode="gray">
              <a:xfrm>
                <a:off x="2550" y="1715"/>
                <a:ext cx="796" cy="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altLang="en-US" sz="3600" dirty="0">
                    <a:solidFill>
                      <a:srgbClr val="FFFF00"/>
                    </a:solidFill>
                    <a:effectLst>
                      <a:outerShdw blurRad="38100" dist="38100" dir="2700000" algn="tl">
                        <a:srgbClr val="000000">
                          <a:alpha val="43137"/>
                        </a:srgbClr>
                      </a:outerShdw>
                    </a:effectLst>
                    <a:latin typeface="Impact" panose="020B0806030902050204" pitchFamily="34" charset="0"/>
                  </a:rPr>
                  <a:t>17.504</a:t>
                </a:r>
              </a:p>
            </p:txBody>
          </p:sp>
        </p:grpSp>
        <p:grpSp>
          <p:nvGrpSpPr>
            <p:cNvPr id="36" name="Group 25"/>
            <p:cNvGrpSpPr>
              <a:grpSpLocks/>
            </p:cNvGrpSpPr>
            <p:nvPr/>
          </p:nvGrpSpPr>
          <p:grpSpPr bwMode="auto">
            <a:xfrm>
              <a:off x="7279341" y="1139265"/>
              <a:ext cx="1154113" cy="1337979"/>
              <a:chOff x="1447800" y="2620963"/>
              <a:chExt cx="1744663" cy="2384425"/>
            </a:xfrm>
          </p:grpSpPr>
          <p:grpSp>
            <p:nvGrpSpPr>
              <p:cNvPr id="68" name="Group 19"/>
              <p:cNvGrpSpPr>
                <a:grpSpLocks/>
              </p:cNvGrpSpPr>
              <p:nvPr/>
            </p:nvGrpSpPr>
            <p:grpSpPr bwMode="auto">
              <a:xfrm>
                <a:off x="1447800" y="2620963"/>
                <a:ext cx="1744663" cy="2384425"/>
                <a:chOff x="912" y="1651"/>
                <a:chExt cx="1099" cy="1502"/>
              </a:xfrm>
            </p:grpSpPr>
            <p:grpSp>
              <p:nvGrpSpPr>
                <p:cNvPr id="70" name="Group 20"/>
                <p:cNvGrpSpPr>
                  <a:grpSpLocks/>
                </p:cNvGrpSpPr>
                <p:nvPr/>
              </p:nvGrpSpPr>
              <p:grpSpPr bwMode="auto">
                <a:xfrm>
                  <a:off x="912" y="1651"/>
                  <a:ext cx="1099" cy="1128"/>
                  <a:chOff x="2016" y="1920"/>
                  <a:chExt cx="1680" cy="1680"/>
                </a:xfrm>
              </p:grpSpPr>
              <p:sp>
                <p:nvSpPr>
                  <p:cNvPr id="72" name="Oval 21"/>
                  <p:cNvSpPr>
                    <a:spLocks noChangeArrowheads="1"/>
                  </p:cNvSpPr>
                  <p:nvPr/>
                </p:nvSpPr>
                <p:spPr bwMode="gray">
                  <a:xfrm>
                    <a:off x="2016" y="1920"/>
                    <a:ext cx="1680" cy="1680"/>
                  </a:xfrm>
                  <a:prstGeom prst="ellipse">
                    <a:avLst/>
                  </a:prstGeom>
                  <a:gradFill rotWithShape="1">
                    <a:gsLst>
                      <a:gs pos="0">
                        <a:srgbClr val="FFCC66"/>
                      </a:gs>
                      <a:gs pos="100000">
                        <a:srgbClr val="3E3219"/>
                      </a:gs>
                    </a:gsLst>
                    <a:lin ang="5400000" scaled="1"/>
                  </a:gradFill>
                  <a:ln w="9525">
                    <a:solidFill>
                      <a:srgbClr val="000000"/>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73" name="Freeform 22"/>
                  <p:cNvSpPr>
                    <a:spLocks/>
                  </p:cNvSpPr>
                  <p:nvPr/>
                </p:nvSpPr>
                <p:spPr bwMode="gray">
                  <a:xfrm>
                    <a:off x="2208" y="1948"/>
                    <a:ext cx="1296" cy="634"/>
                  </a:xfrm>
                  <a:custGeom>
                    <a:avLst/>
                    <a:gdLst>
                      <a:gd name="T0" fmla="*/ 922 w 1321"/>
                      <a:gd name="T1" fmla="*/ 49 h 712"/>
                      <a:gd name="T2" fmla="*/ 934 w 1321"/>
                      <a:gd name="T3" fmla="*/ 54 h 712"/>
                      <a:gd name="T4" fmla="*/ 937 w 1321"/>
                      <a:gd name="T5" fmla="*/ 60 h 712"/>
                      <a:gd name="T6" fmla="*/ 932 w 1321"/>
                      <a:gd name="T7" fmla="*/ 64 h 712"/>
                      <a:gd name="T8" fmla="*/ 920 w 1321"/>
                      <a:gd name="T9" fmla="*/ 68 h 712"/>
                      <a:gd name="T10" fmla="*/ 902 w 1321"/>
                      <a:gd name="T11" fmla="*/ 72 h 712"/>
                      <a:gd name="T12" fmla="*/ 878 w 1321"/>
                      <a:gd name="T13" fmla="*/ 75 h 712"/>
                      <a:gd name="T14" fmla="*/ 848 w 1321"/>
                      <a:gd name="T15" fmla="*/ 77 h 712"/>
                      <a:gd name="T16" fmla="*/ 813 w 1321"/>
                      <a:gd name="T17" fmla="*/ 81 h 712"/>
                      <a:gd name="T18" fmla="*/ 774 w 1321"/>
                      <a:gd name="T19" fmla="*/ 83 h 712"/>
                      <a:gd name="T20" fmla="*/ 731 w 1321"/>
                      <a:gd name="T21" fmla="*/ 84 h 712"/>
                      <a:gd name="T22" fmla="*/ 686 w 1321"/>
                      <a:gd name="T23" fmla="*/ 85 h 712"/>
                      <a:gd name="T24" fmla="*/ 636 w 1321"/>
                      <a:gd name="T25" fmla="*/ 87 h 712"/>
                      <a:gd name="T26" fmla="*/ 585 w 1321"/>
                      <a:gd name="T27" fmla="*/ 88 h 712"/>
                      <a:gd name="T28" fmla="*/ 564 w 1321"/>
                      <a:gd name="T29" fmla="*/ 89 h 712"/>
                      <a:gd name="T30" fmla="*/ 337 w 1321"/>
                      <a:gd name="T31" fmla="*/ 89 h 712"/>
                      <a:gd name="T32" fmla="*/ 334 w 1321"/>
                      <a:gd name="T33" fmla="*/ 89 h 712"/>
                      <a:gd name="T34" fmla="*/ 289 w 1321"/>
                      <a:gd name="T35" fmla="*/ 88 h 712"/>
                      <a:gd name="T36" fmla="*/ 247 w 1321"/>
                      <a:gd name="T37" fmla="*/ 87 h 712"/>
                      <a:gd name="T38" fmla="*/ 207 w 1321"/>
                      <a:gd name="T39" fmla="*/ 86 h 712"/>
                      <a:gd name="T40" fmla="*/ 168 w 1321"/>
                      <a:gd name="T41" fmla="*/ 84 h 712"/>
                      <a:gd name="T42" fmla="*/ 131 w 1321"/>
                      <a:gd name="T43" fmla="*/ 84 h 712"/>
                      <a:gd name="T44" fmla="*/ 102 w 1321"/>
                      <a:gd name="T45" fmla="*/ 82 h 712"/>
                      <a:gd name="T46" fmla="*/ 72 w 1321"/>
                      <a:gd name="T47" fmla="*/ 80 h 712"/>
                      <a:gd name="T48" fmla="*/ 49 w 1321"/>
                      <a:gd name="T49" fmla="*/ 78 h 712"/>
                      <a:gd name="T50" fmla="*/ 26 w 1321"/>
                      <a:gd name="T51" fmla="*/ 75 h 712"/>
                      <a:gd name="T52" fmla="*/ 18 w 1321"/>
                      <a:gd name="T53" fmla="*/ 72 h 712"/>
                      <a:gd name="T54" fmla="*/ 6 w 1321"/>
                      <a:gd name="T55" fmla="*/ 69 h 712"/>
                      <a:gd name="T56" fmla="*/ 0 w 1321"/>
                      <a:gd name="T57" fmla="*/ 65 h 712"/>
                      <a:gd name="T58" fmla="*/ 0 w 1321"/>
                      <a:gd name="T59" fmla="*/ 64 h 712"/>
                      <a:gd name="T60" fmla="*/ 4 w 1321"/>
                      <a:gd name="T61" fmla="*/ 60 h 712"/>
                      <a:gd name="T62" fmla="*/ 16 w 1321"/>
                      <a:gd name="T63" fmla="*/ 54 h 712"/>
                      <a:gd name="T64" fmla="*/ 33 w 1321"/>
                      <a:gd name="T65" fmla="*/ 46 h 712"/>
                      <a:gd name="T66" fmla="*/ 68 w 1321"/>
                      <a:gd name="T67" fmla="*/ 37 h 712"/>
                      <a:gd name="T68" fmla="*/ 106 w 1321"/>
                      <a:gd name="T69" fmla="*/ 29 h 712"/>
                      <a:gd name="T70" fmla="*/ 145 w 1321"/>
                      <a:gd name="T71" fmla="*/ 21 h 712"/>
                      <a:gd name="T72" fmla="*/ 191 w 1321"/>
                      <a:gd name="T73" fmla="*/ 15 h 712"/>
                      <a:gd name="T74" fmla="*/ 242 w 1321"/>
                      <a:gd name="T75" fmla="*/ 10 h 712"/>
                      <a:gd name="T76" fmla="*/ 294 w 1321"/>
                      <a:gd name="T77" fmla="*/ 5 h 712"/>
                      <a:gd name="T78" fmla="*/ 353 w 1321"/>
                      <a:gd name="T79" fmla="*/ 4 h 712"/>
                      <a:gd name="T80" fmla="*/ 412 w 1321"/>
                      <a:gd name="T81" fmla="*/ 4 h 712"/>
                      <a:gd name="T82" fmla="*/ 474 w 1321"/>
                      <a:gd name="T83" fmla="*/ 0 h 712"/>
                      <a:gd name="T84" fmla="*/ 474 w 1321"/>
                      <a:gd name="T85" fmla="*/ 0 h 712"/>
                      <a:gd name="T86" fmla="*/ 538 w 1321"/>
                      <a:gd name="T87" fmla="*/ 4 h 712"/>
                      <a:gd name="T88" fmla="*/ 600 w 1321"/>
                      <a:gd name="T89" fmla="*/ 4 h 712"/>
                      <a:gd name="T90" fmla="*/ 661 w 1321"/>
                      <a:gd name="T91" fmla="*/ 6 h 712"/>
                      <a:gd name="T92" fmla="*/ 717 w 1321"/>
                      <a:gd name="T93" fmla="*/ 11 h 712"/>
                      <a:gd name="T94" fmla="*/ 767 w 1321"/>
                      <a:gd name="T95" fmla="*/ 17 h 712"/>
                      <a:gd name="T96" fmla="*/ 814 w 1321"/>
                      <a:gd name="T97" fmla="*/ 24 h 712"/>
                      <a:gd name="T98" fmla="*/ 856 w 1321"/>
                      <a:gd name="T99" fmla="*/ 32 h 712"/>
                      <a:gd name="T100" fmla="*/ 892 w 1321"/>
                      <a:gd name="T101" fmla="*/ 40 h 712"/>
                      <a:gd name="T102" fmla="*/ 922 w 1321"/>
                      <a:gd name="T103" fmla="*/ 49 h 712"/>
                      <a:gd name="T104" fmla="*/ 922 w 1321"/>
                      <a:gd name="T105" fmla="*/ 49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CC66"/>
                      </a:gs>
                    </a:gsLst>
                    <a:lin ang="54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71" name="Text Box 23"/>
                <p:cNvSpPr txBox="1">
                  <a:spLocks noChangeArrowheads="1"/>
                </p:cNvSpPr>
                <p:nvPr/>
              </p:nvSpPr>
              <p:spPr bwMode="gray">
                <a:xfrm>
                  <a:off x="1218" y="1930"/>
                  <a:ext cx="712" cy="12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solidFill>
                        <a:srgbClr val="0D0D0D"/>
                      </a:solidFill>
                      <a:latin typeface="Impact" panose="020B0806030902050204" pitchFamily="34" charset="0"/>
                    </a:rPr>
                    <a:t>34</a:t>
                  </a:r>
                </a:p>
              </p:txBody>
            </p:sp>
          </p:grpSp>
          <p:sp>
            <p:nvSpPr>
              <p:cNvPr id="69" name="Oval 30"/>
              <p:cNvSpPr>
                <a:spLocks noChangeArrowheads="1"/>
              </p:cNvSpPr>
              <p:nvPr/>
            </p:nvSpPr>
            <p:spPr bwMode="auto">
              <a:xfrm>
                <a:off x="1698906" y="4495798"/>
                <a:ext cx="1251189" cy="203826"/>
              </a:xfrm>
              <a:prstGeom prst="ellipse">
                <a:avLst/>
              </a:prstGeom>
              <a:solidFill>
                <a:srgbClr val="00004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grpSp>
        <p:grpSp>
          <p:nvGrpSpPr>
            <p:cNvPr id="37" name="Group 90"/>
            <p:cNvGrpSpPr>
              <a:grpSpLocks/>
            </p:cNvGrpSpPr>
            <p:nvPr/>
          </p:nvGrpSpPr>
          <p:grpSpPr bwMode="auto">
            <a:xfrm>
              <a:off x="7736541" y="3895165"/>
              <a:ext cx="1463675" cy="1687513"/>
              <a:chOff x="5203825" y="3881438"/>
              <a:chExt cx="2012950" cy="2214562"/>
            </a:xfrm>
          </p:grpSpPr>
          <p:grpSp>
            <p:nvGrpSpPr>
              <p:cNvPr id="62" name="Group 24"/>
              <p:cNvGrpSpPr>
                <a:grpSpLocks/>
              </p:cNvGrpSpPr>
              <p:nvPr/>
            </p:nvGrpSpPr>
            <p:grpSpPr bwMode="auto">
              <a:xfrm>
                <a:off x="5203825" y="3881438"/>
                <a:ext cx="2012950" cy="1989137"/>
                <a:chOff x="3278" y="2445"/>
                <a:chExt cx="1268" cy="1253"/>
              </a:xfrm>
            </p:grpSpPr>
            <p:grpSp>
              <p:nvGrpSpPr>
                <p:cNvPr id="64" name="Group 63"/>
                <p:cNvGrpSpPr>
                  <a:grpSpLocks/>
                </p:cNvGrpSpPr>
                <p:nvPr/>
              </p:nvGrpSpPr>
              <p:grpSpPr bwMode="auto">
                <a:xfrm>
                  <a:off x="3278" y="2445"/>
                  <a:ext cx="1268" cy="1253"/>
                  <a:chOff x="2016" y="1920"/>
                  <a:chExt cx="1680" cy="1680"/>
                </a:xfrm>
              </p:grpSpPr>
              <p:sp>
                <p:nvSpPr>
                  <p:cNvPr id="66" name="Oval 26"/>
                  <p:cNvSpPr>
                    <a:spLocks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67" name="Freeform 27"/>
                  <p:cNvSpPr>
                    <a:spLocks/>
                  </p:cNvSpPr>
                  <p:nvPr/>
                </p:nvSpPr>
                <p:spPr bwMode="gray">
                  <a:xfrm>
                    <a:off x="2208" y="1948"/>
                    <a:ext cx="1296" cy="634"/>
                  </a:xfrm>
                  <a:custGeom>
                    <a:avLst/>
                    <a:gdLst>
                      <a:gd name="T0" fmla="*/ 922 w 1321"/>
                      <a:gd name="T1" fmla="*/ 49 h 712"/>
                      <a:gd name="T2" fmla="*/ 934 w 1321"/>
                      <a:gd name="T3" fmla="*/ 54 h 712"/>
                      <a:gd name="T4" fmla="*/ 937 w 1321"/>
                      <a:gd name="T5" fmla="*/ 60 h 712"/>
                      <a:gd name="T6" fmla="*/ 932 w 1321"/>
                      <a:gd name="T7" fmla="*/ 64 h 712"/>
                      <a:gd name="T8" fmla="*/ 920 w 1321"/>
                      <a:gd name="T9" fmla="*/ 68 h 712"/>
                      <a:gd name="T10" fmla="*/ 902 w 1321"/>
                      <a:gd name="T11" fmla="*/ 72 h 712"/>
                      <a:gd name="T12" fmla="*/ 878 w 1321"/>
                      <a:gd name="T13" fmla="*/ 75 h 712"/>
                      <a:gd name="T14" fmla="*/ 848 w 1321"/>
                      <a:gd name="T15" fmla="*/ 77 h 712"/>
                      <a:gd name="T16" fmla="*/ 813 w 1321"/>
                      <a:gd name="T17" fmla="*/ 81 h 712"/>
                      <a:gd name="T18" fmla="*/ 774 w 1321"/>
                      <a:gd name="T19" fmla="*/ 83 h 712"/>
                      <a:gd name="T20" fmla="*/ 731 w 1321"/>
                      <a:gd name="T21" fmla="*/ 84 h 712"/>
                      <a:gd name="T22" fmla="*/ 686 w 1321"/>
                      <a:gd name="T23" fmla="*/ 85 h 712"/>
                      <a:gd name="T24" fmla="*/ 636 w 1321"/>
                      <a:gd name="T25" fmla="*/ 87 h 712"/>
                      <a:gd name="T26" fmla="*/ 585 w 1321"/>
                      <a:gd name="T27" fmla="*/ 88 h 712"/>
                      <a:gd name="T28" fmla="*/ 564 w 1321"/>
                      <a:gd name="T29" fmla="*/ 89 h 712"/>
                      <a:gd name="T30" fmla="*/ 337 w 1321"/>
                      <a:gd name="T31" fmla="*/ 89 h 712"/>
                      <a:gd name="T32" fmla="*/ 334 w 1321"/>
                      <a:gd name="T33" fmla="*/ 89 h 712"/>
                      <a:gd name="T34" fmla="*/ 289 w 1321"/>
                      <a:gd name="T35" fmla="*/ 88 h 712"/>
                      <a:gd name="T36" fmla="*/ 247 w 1321"/>
                      <a:gd name="T37" fmla="*/ 87 h 712"/>
                      <a:gd name="T38" fmla="*/ 207 w 1321"/>
                      <a:gd name="T39" fmla="*/ 86 h 712"/>
                      <a:gd name="T40" fmla="*/ 168 w 1321"/>
                      <a:gd name="T41" fmla="*/ 84 h 712"/>
                      <a:gd name="T42" fmla="*/ 131 w 1321"/>
                      <a:gd name="T43" fmla="*/ 84 h 712"/>
                      <a:gd name="T44" fmla="*/ 102 w 1321"/>
                      <a:gd name="T45" fmla="*/ 82 h 712"/>
                      <a:gd name="T46" fmla="*/ 72 w 1321"/>
                      <a:gd name="T47" fmla="*/ 80 h 712"/>
                      <a:gd name="T48" fmla="*/ 49 w 1321"/>
                      <a:gd name="T49" fmla="*/ 78 h 712"/>
                      <a:gd name="T50" fmla="*/ 26 w 1321"/>
                      <a:gd name="T51" fmla="*/ 75 h 712"/>
                      <a:gd name="T52" fmla="*/ 18 w 1321"/>
                      <a:gd name="T53" fmla="*/ 72 h 712"/>
                      <a:gd name="T54" fmla="*/ 6 w 1321"/>
                      <a:gd name="T55" fmla="*/ 69 h 712"/>
                      <a:gd name="T56" fmla="*/ 0 w 1321"/>
                      <a:gd name="T57" fmla="*/ 65 h 712"/>
                      <a:gd name="T58" fmla="*/ 0 w 1321"/>
                      <a:gd name="T59" fmla="*/ 64 h 712"/>
                      <a:gd name="T60" fmla="*/ 4 w 1321"/>
                      <a:gd name="T61" fmla="*/ 60 h 712"/>
                      <a:gd name="T62" fmla="*/ 16 w 1321"/>
                      <a:gd name="T63" fmla="*/ 54 h 712"/>
                      <a:gd name="T64" fmla="*/ 33 w 1321"/>
                      <a:gd name="T65" fmla="*/ 46 h 712"/>
                      <a:gd name="T66" fmla="*/ 68 w 1321"/>
                      <a:gd name="T67" fmla="*/ 37 h 712"/>
                      <a:gd name="T68" fmla="*/ 106 w 1321"/>
                      <a:gd name="T69" fmla="*/ 29 h 712"/>
                      <a:gd name="T70" fmla="*/ 145 w 1321"/>
                      <a:gd name="T71" fmla="*/ 21 h 712"/>
                      <a:gd name="T72" fmla="*/ 191 w 1321"/>
                      <a:gd name="T73" fmla="*/ 15 h 712"/>
                      <a:gd name="T74" fmla="*/ 242 w 1321"/>
                      <a:gd name="T75" fmla="*/ 10 h 712"/>
                      <a:gd name="T76" fmla="*/ 294 w 1321"/>
                      <a:gd name="T77" fmla="*/ 5 h 712"/>
                      <a:gd name="T78" fmla="*/ 353 w 1321"/>
                      <a:gd name="T79" fmla="*/ 4 h 712"/>
                      <a:gd name="T80" fmla="*/ 412 w 1321"/>
                      <a:gd name="T81" fmla="*/ 4 h 712"/>
                      <a:gd name="T82" fmla="*/ 474 w 1321"/>
                      <a:gd name="T83" fmla="*/ 0 h 712"/>
                      <a:gd name="T84" fmla="*/ 474 w 1321"/>
                      <a:gd name="T85" fmla="*/ 0 h 712"/>
                      <a:gd name="T86" fmla="*/ 538 w 1321"/>
                      <a:gd name="T87" fmla="*/ 4 h 712"/>
                      <a:gd name="T88" fmla="*/ 600 w 1321"/>
                      <a:gd name="T89" fmla="*/ 4 h 712"/>
                      <a:gd name="T90" fmla="*/ 661 w 1321"/>
                      <a:gd name="T91" fmla="*/ 6 h 712"/>
                      <a:gd name="T92" fmla="*/ 717 w 1321"/>
                      <a:gd name="T93" fmla="*/ 11 h 712"/>
                      <a:gd name="T94" fmla="*/ 767 w 1321"/>
                      <a:gd name="T95" fmla="*/ 17 h 712"/>
                      <a:gd name="T96" fmla="*/ 814 w 1321"/>
                      <a:gd name="T97" fmla="*/ 24 h 712"/>
                      <a:gd name="T98" fmla="*/ 856 w 1321"/>
                      <a:gd name="T99" fmla="*/ 32 h 712"/>
                      <a:gd name="T100" fmla="*/ 892 w 1321"/>
                      <a:gd name="T101" fmla="*/ 40 h 712"/>
                      <a:gd name="T102" fmla="*/ 922 w 1321"/>
                      <a:gd name="T103" fmla="*/ 49 h 712"/>
                      <a:gd name="T104" fmla="*/ 922 w 1321"/>
                      <a:gd name="T105" fmla="*/ 49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65" name="Text Box 28"/>
                <p:cNvSpPr txBox="1">
                  <a:spLocks noChangeArrowheads="1"/>
                </p:cNvSpPr>
                <p:nvPr/>
              </p:nvSpPr>
              <p:spPr bwMode="gray">
                <a:xfrm>
                  <a:off x="3379" y="2794"/>
                  <a:ext cx="728"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dirty="0">
                      <a:solidFill>
                        <a:srgbClr val="FFFFFF"/>
                      </a:solidFill>
                      <a:latin typeface="Impact" panose="020B0806030902050204" pitchFamily="34" charset="0"/>
                    </a:rPr>
                    <a:t>17.470</a:t>
                  </a:r>
                </a:p>
              </p:txBody>
            </p:sp>
          </p:grpSp>
          <p:sp>
            <p:nvSpPr>
              <p:cNvPr id="63" name="Oval 32"/>
              <p:cNvSpPr>
                <a:spLocks noChangeArrowheads="1"/>
              </p:cNvSpPr>
              <p:nvPr/>
            </p:nvSpPr>
            <p:spPr bwMode="auto">
              <a:xfrm>
                <a:off x="5638800" y="5943600"/>
                <a:ext cx="1219200" cy="152400"/>
              </a:xfrm>
              <a:prstGeom prst="ellipse">
                <a:avLst/>
              </a:prstGeom>
              <a:solidFill>
                <a:srgbClr val="00004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grpSp>
        <p:sp>
          <p:nvSpPr>
            <p:cNvPr id="38" name="TextBox 37"/>
            <p:cNvSpPr txBox="1"/>
            <p:nvPr/>
          </p:nvSpPr>
          <p:spPr>
            <a:xfrm>
              <a:off x="4660436" y="644295"/>
              <a:ext cx="2501900" cy="461962"/>
            </a:xfrm>
            <a:prstGeom prst="rect">
              <a:avLst/>
            </a:prstGeom>
            <a:noFill/>
          </p:spPr>
          <p:txBody>
            <a:bodyPr>
              <a:spAutoFit/>
            </a:bodyPr>
            <a:lstStyle/>
            <a:p>
              <a:pPr algn="ctr" fontAlgn="auto">
                <a:spcBef>
                  <a:spcPts val="0"/>
                </a:spcBef>
                <a:spcAft>
                  <a:spcPts val="0"/>
                </a:spcAft>
                <a:defRPr/>
              </a:pPr>
              <a:r>
                <a:rPr lang="en-US" sz="2400" b="1" dirty="0">
                  <a:solidFill>
                    <a:prstClr val="black"/>
                  </a:solidFill>
                  <a:effectLst>
                    <a:outerShdw blurRad="38100" dist="38100" dir="2700000" algn="tl">
                      <a:srgbClr val="000000">
                        <a:alpha val="43137"/>
                      </a:srgbClr>
                    </a:outerShdw>
                  </a:effectLst>
                  <a:latin typeface="Arial" pitchFamily="34" charset="0"/>
                </a:rPr>
                <a:t>Jumlah Pulau</a:t>
              </a:r>
            </a:p>
          </p:txBody>
        </p:sp>
        <p:sp>
          <p:nvSpPr>
            <p:cNvPr id="39" name="TextBox 93"/>
            <p:cNvSpPr txBox="1">
              <a:spLocks noChangeArrowheads="1"/>
            </p:cNvSpPr>
            <p:nvPr/>
          </p:nvSpPr>
          <p:spPr bwMode="auto">
            <a:xfrm>
              <a:off x="8395354" y="961465"/>
              <a:ext cx="131445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srgbClr val="604A7B"/>
                  </a:solidFill>
                  <a:latin typeface="Impact" panose="020B0806030902050204" pitchFamily="34" charset="0"/>
                </a:rPr>
                <a:t>Pulau   besar</a:t>
              </a:r>
            </a:p>
            <a:p>
              <a:pPr algn="ctr" eaLnBrk="1" hangingPunct="1">
                <a:spcBef>
                  <a:spcPct val="0"/>
                </a:spcBef>
                <a:buFontTx/>
                <a:buNone/>
              </a:pPr>
              <a:r>
                <a:rPr lang="en-US" altLang="en-US" sz="1800">
                  <a:solidFill>
                    <a:srgbClr val="604A7B"/>
                  </a:solidFill>
                  <a:latin typeface="Impact" panose="020B0806030902050204" pitchFamily="34" charset="0"/>
                </a:rPr>
                <a:t>&gt; 2.000 KM</a:t>
              </a:r>
              <a:r>
                <a:rPr lang="en-US" altLang="en-US" sz="1800" baseline="30000">
                  <a:solidFill>
                    <a:srgbClr val="604A7B"/>
                  </a:solidFill>
                  <a:latin typeface="Impact" panose="020B0806030902050204" pitchFamily="34" charset="0"/>
                </a:rPr>
                <a:t>2</a:t>
              </a:r>
            </a:p>
          </p:txBody>
        </p:sp>
        <p:sp>
          <p:nvSpPr>
            <p:cNvPr id="40" name="TextBox 94"/>
            <p:cNvSpPr txBox="1">
              <a:spLocks noChangeArrowheads="1"/>
            </p:cNvSpPr>
            <p:nvPr/>
          </p:nvSpPr>
          <p:spPr bwMode="auto">
            <a:xfrm>
              <a:off x="7625933" y="2785312"/>
              <a:ext cx="1947863"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err="1">
                  <a:solidFill>
                    <a:srgbClr val="0000CC"/>
                  </a:solidFill>
                  <a:latin typeface="Impact" panose="020B0806030902050204" pitchFamily="34" charset="0"/>
                </a:rPr>
                <a:t>Pulau-pulau</a:t>
              </a:r>
              <a:r>
                <a:rPr lang="en-US" altLang="en-US" sz="1800" dirty="0">
                  <a:solidFill>
                    <a:srgbClr val="0000CC"/>
                  </a:solidFill>
                  <a:latin typeface="Impact" panose="020B0806030902050204" pitchFamily="34" charset="0"/>
                </a:rPr>
                <a:t> Kecil  </a:t>
              </a:r>
            </a:p>
            <a:p>
              <a:pPr algn="ctr" eaLnBrk="1" hangingPunct="1">
                <a:spcBef>
                  <a:spcPct val="0"/>
                </a:spcBef>
                <a:buFontTx/>
                <a:buNone/>
              </a:pPr>
              <a:r>
                <a:rPr lang="en-US" altLang="en-US" sz="1800" dirty="0">
                  <a:solidFill>
                    <a:srgbClr val="0000CC"/>
                  </a:solidFill>
                  <a:latin typeface="Impact" panose="020B0806030902050204" pitchFamily="34" charset="0"/>
                </a:rPr>
                <a:t>≤ 2.000 KM</a:t>
              </a:r>
              <a:r>
                <a:rPr lang="en-US" altLang="en-US" sz="2400" baseline="30000" dirty="0">
                  <a:solidFill>
                    <a:srgbClr val="0000CC"/>
                  </a:solidFill>
                  <a:latin typeface="Impact" panose="020B0806030902050204" pitchFamily="34" charset="0"/>
                </a:rPr>
                <a:t>2</a:t>
              </a:r>
              <a:r>
                <a:rPr lang="en-US" altLang="en-US" sz="1800" dirty="0">
                  <a:solidFill>
                    <a:srgbClr val="0000CC"/>
                  </a:solidFill>
                  <a:latin typeface="Impact" panose="020B0806030902050204" pitchFamily="34" charset="0"/>
                </a:rPr>
                <a:t> </a:t>
              </a:r>
            </a:p>
          </p:txBody>
        </p:sp>
        <p:grpSp>
          <p:nvGrpSpPr>
            <p:cNvPr id="41" name="Group 25"/>
            <p:cNvGrpSpPr>
              <a:grpSpLocks/>
            </p:cNvGrpSpPr>
            <p:nvPr/>
          </p:nvGrpSpPr>
          <p:grpSpPr bwMode="auto">
            <a:xfrm>
              <a:off x="2910541" y="926540"/>
              <a:ext cx="1320800" cy="1444625"/>
              <a:chOff x="1447800" y="2620963"/>
              <a:chExt cx="1744663" cy="2023696"/>
            </a:xfrm>
          </p:grpSpPr>
          <p:grpSp>
            <p:nvGrpSpPr>
              <p:cNvPr id="56" name="Group 19"/>
              <p:cNvGrpSpPr>
                <a:grpSpLocks/>
              </p:cNvGrpSpPr>
              <p:nvPr/>
            </p:nvGrpSpPr>
            <p:grpSpPr bwMode="auto">
              <a:xfrm>
                <a:off x="1447800" y="2620963"/>
                <a:ext cx="1744663" cy="1790700"/>
                <a:chOff x="912" y="1651"/>
                <a:chExt cx="1099" cy="1128"/>
              </a:xfrm>
            </p:grpSpPr>
            <p:grpSp>
              <p:nvGrpSpPr>
                <p:cNvPr id="58" name="Group 20"/>
                <p:cNvGrpSpPr>
                  <a:grpSpLocks/>
                </p:cNvGrpSpPr>
                <p:nvPr/>
              </p:nvGrpSpPr>
              <p:grpSpPr bwMode="auto">
                <a:xfrm>
                  <a:off x="912" y="1651"/>
                  <a:ext cx="1099" cy="1128"/>
                  <a:chOff x="2016" y="1920"/>
                  <a:chExt cx="1680" cy="1680"/>
                </a:xfrm>
              </p:grpSpPr>
              <p:sp>
                <p:nvSpPr>
                  <p:cNvPr id="60" name="Oval 21"/>
                  <p:cNvSpPr>
                    <a:spLocks noChangeArrowheads="1"/>
                  </p:cNvSpPr>
                  <p:nvPr/>
                </p:nvSpPr>
                <p:spPr bwMode="gray">
                  <a:xfrm>
                    <a:off x="2016" y="1920"/>
                    <a:ext cx="1680" cy="1680"/>
                  </a:xfrm>
                  <a:prstGeom prst="ellipse">
                    <a:avLst/>
                  </a:prstGeom>
                  <a:gradFill rotWithShape="1">
                    <a:gsLst>
                      <a:gs pos="0">
                        <a:srgbClr val="FFCC66"/>
                      </a:gs>
                      <a:gs pos="100000">
                        <a:srgbClr val="3E3219"/>
                      </a:gs>
                    </a:gsLst>
                    <a:lin ang="5400000" scaled="1"/>
                  </a:gradFill>
                  <a:ln w="9525">
                    <a:solidFill>
                      <a:srgbClr val="000000"/>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sp>
                <p:nvSpPr>
                  <p:cNvPr id="61" name="Freeform 22"/>
                  <p:cNvSpPr>
                    <a:spLocks/>
                  </p:cNvSpPr>
                  <p:nvPr/>
                </p:nvSpPr>
                <p:spPr bwMode="gray">
                  <a:xfrm>
                    <a:off x="2208" y="1948"/>
                    <a:ext cx="1296" cy="634"/>
                  </a:xfrm>
                  <a:custGeom>
                    <a:avLst/>
                    <a:gdLst>
                      <a:gd name="T0" fmla="*/ 922 w 1321"/>
                      <a:gd name="T1" fmla="*/ 49 h 712"/>
                      <a:gd name="T2" fmla="*/ 934 w 1321"/>
                      <a:gd name="T3" fmla="*/ 54 h 712"/>
                      <a:gd name="T4" fmla="*/ 937 w 1321"/>
                      <a:gd name="T5" fmla="*/ 60 h 712"/>
                      <a:gd name="T6" fmla="*/ 932 w 1321"/>
                      <a:gd name="T7" fmla="*/ 64 h 712"/>
                      <a:gd name="T8" fmla="*/ 920 w 1321"/>
                      <a:gd name="T9" fmla="*/ 68 h 712"/>
                      <a:gd name="T10" fmla="*/ 902 w 1321"/>
                      <a:gd name="T11" fmla="*/ 72 h 712"/>
                      <a:gd name="T12" fmla="*/ 878 w 1321"/>
                      <a:gd name="T13" fmla="*/ 75 h 712"/>
                      <a:gd name="T14" fmla="*/ 848 w 1321"/>
                      <a:gd name="T15" fmla="*/ 77 h 712"/>
                      <a:gd name="T16" fmla="*/ 813 w 1321"/>
                      <a:gd name="T17" fmla="*/ 81 h 712"/>
                      <a:gd name="T18" fmla="*/ 774 w 1321"/>
                      <a:gd name="T19" fmla="*/ 83 h 712"/>
                      <a:gd name="T20" fmla="*/ 731 w 1321"/>
                      <a:gd name="T21" fmla="*/ 84 h 712"/>
                      <a:gd name="T22" fmla="*/ 686 w 1321"/>
                      <a:gd name="T23" fmla="*/ 85 h 712"/>
                      <a:gd name="T24" fmla="*/ 636 w 1321"/>
                      <a:gd name="T25" fmla="*/ 87 h 712"/>
                      <a:gd name="T26" fmla="*/ 585 w 1321"/>
                      <a:gd name="T27" fmla="*/ 88 h 712"/>
                      <a:gd name="T28" fmla="*/ 564 w 1321"/>
                      <a:gd name="T29" fmla="*/ 89 h 712"/>
                      <a:gd name="T30" fmla="*/ 337 w 1321"/>
                      <a:gd name="T31" fmla="*/ 89 h 712"/>
                      <a:gd name="T32" fmla="*/ 334 w 1321"/>
                      <a:gd name="T33" fmla="*/ 89 h 712"/>
                      <a:gd name="T34" fmla="*/ 289 w 1321"/>
                      <a:gd name="T35" fmla="*/ 88 h 712"/>
                      <a:gd name="T36" fmla="*/ 247 w 1321"/>
                      <a:gd name="T37" fmla="*/ 87 h 712"/>
                      <a:gd name="T38" fmla="*/ 207 w 1321"/>
                      <a:gd name="T39" fmla="*/ 86 h 712"/>
                      <a:gd name="T40" fmla="*/ 168 w 1321"/>
                      <a:gd name="T41" fmla="*/ 84 h 712"/>
                      <a:gd name="T42" fmla="*/ 131 w 1321"/>
                      <a:gd name="T43" fmla="*/ 84 h 712"/>
                      <a:gd name="T44" fmla="*/ 102 w 1321"/>
                      <a:gd name="T45" fmla="*/ 82 h 712"/>
                      <a:gd name="T46" fmla="*/ 72 w 1321"/>
                      <a:gd name="T47" fmla="*/ 80 h 712"/>
                      <a:gd name="T48" fmla="*/ 49 w 1321"/>
                      <a:gd name="T49" fmla="*/ 78 h 712"/>
                      <a:gd name="T50" fmla="*/ 26 w 1321"/>
                      <a:gd name="T51" fmla="*/ 75 h 712"/>
                      <a:gd name="T52" fmla="*/ 18 w 1321"/>
                      <a:gd name="T53" fmla="*/ 72 h 712"/>
                      <a:gd name="T54" fmla="*/ 6 w 1321"/>
                      <a:gd name="T55" fmla="*/ 69 h 712"/>
                      <a:gd name="T56" fmla="*/ 0 w 1321"/>
                      <a:gd name="T57" fmla="*/ 65 h 712"/>
                      <a:gd name="T58" fmla="*/ 0 w 1321"/>
                      <a:gd name="T59" fmla="*/ 64 h 712"/>
                      <a:gd name="T60" fmla="*/ 4 w 1321"/>
                      <a:gd name="T61" fmla="*/ 60 h 712"/>
                      <a:gd name="T62" fmla="*/ 16 w 1321"/>
                      <a:gd name="T63" fmla="*/ 54 h 712"/>
                      <a:gd name="T64" fmla="*/ 33 w 1321"/>
                      <a:gd name="T65" fmla="*/ 46 h 712"/>
                      <a:gd name="T66" fmla="*/ 68 w 1321"/>
                      <a:gd name="T67" fmla="*/ 37 h 712"/>
                      <a:gd name="T68" fmla="*/ 106 w 1321"/>
                      <a:gd name="T69" fmla="*/ 29 h 712"/>
                      <a:gd name="T70" fmla="*/ 145 w 1321"/>
                      <a:gd name="T71" fmla="*/ 21 h 712"/>
                      <a:gd name="T72" fmla="*/ 191 w 1321"/>
                      <a:gd name="T73" fmla="*/ 15 h 712"/>
                      <a:gd name="T74" fmla="*/ 242 w 1321"/>
                      <a:gd name="T75" fmla="*/ 10 h 712"/>
                      <a:gd name="T76" fmla="*/ 294 w 1321"/>
                      <a:gd name="T77" fmla="*/ 5 h 712"/>
                      <a:gd name="T78" fmla="*/ 353 w 1321"/>
                      <a:gd name="T79" fmla="*/ 4 h 712"/>
                      <a:gd name="T80" fmla="*/ 412 w 1321"/>
                      <a:gd name="T81" fmla="*/ 4 h 712"/>
                      <a:gd name="T82" fmla="*/ 474 w 1321"/>
                      <a:gd name="T83" fmla="*/ 0 h 712"/>
                      <a:gd name="T84" fmla="*/ 474 w 1321"/>
                      <a:gd name="T85" fmla="*/ 0 h 712"/>
                      <a:gd name="T86" fmla="*/ 538 w 1321"/>
                      <a:gd name="T87" fmla="*/ 4 h 712"/>
                      <a:gd name="T88" fmla="*/ 600 w 1321"/>
                      <a:gd name="T89" fmla="*/ 4 h 712"/>
                      <a:gd name="T90" fmla="*/ 661 w 1321"/>
                      <a:gd name="T91" fmla="*/ 6 h 712"/>
                      <a:gd name="T92" fmla="*/ 717 w 1321"/>
                      <a:gd name="T93" fmla="*/ 11 h 712"/>
                      <a:gd name="T94" fmla="*/ 767 w 1321"/>
                      <a:gd name="T95" fmla="*/ 17 h 712"/>
                      <a:gd name="T96" fmla="*/ 814 w 1321"/>
                      <a:gd name="T97" fmla="*/ 24 h 712"/>
                      <a:gd name="T98" fmla="*/ 856 w 1321"/>
                      <a:gd name="T99" fmla="*/ 32 h 712"/>
                      <a:gd name="T100" fmla="*/ 892 w 1321"/>
                      <a:gd name="T101" fmla="*/ 40 h 712"/>
                      <a:gd name="T102" fmla="*/ 922 w 1321"/>
                      <a:gd name="T103" fmla="*/ 49 h 712"/>
                      <a:gd name="T104" fmla="*/ 922 w 1321"/>
                      <a:gd name="T105" fmla="*/ 49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CC66"/>
                      </a:gs>
                    </a:gsLst>
                    <a:lin ang="54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grpSp>
            <p:sp>
              <p:nvSpPr>
                <p:cNvPr id="59" name="Text Box 23"/>
                <p:cNvSpPr txBox="1">
                  <a:spLocks noChangeArrowheads="1"/>
                </p:cNvSpPr>
                <p:nvPr/>
              </p:nvSpPr>
              <p:spPr bwMode="gray">
                <a:xfrm>
                  <a:off x="997" y="1984"/>
                  <a:ext cx="839" cy="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2060"/>
                      </a:solidFill>
                      <a:latin typeface="Impact" panose="020B0806030902050204" pitchFamily="34" charset="0"/>
                    </a:rPr>
                    <a:t>13.466</a:t>
                  </a:r>
                </a:p>
              </p:txBody>
            </p:sp>
          </p:grpSp>
          <p:sp>
            <p:nvSpPr>
              <p:cNvPr id="57" name="Oval 30"/>
              <p:cNvSpPr>
                <a:spLocks noChangeArrowheads="1"/>
              </p:cNvSpPr>
              <p:nvPr/>
            </p:nvSpPr>
            <p:spPr bwMode="auto">
              <a:xfrm>
                <a:off x="1738577" y="4492259"/>
                <a:ext cx="1163109" cy="152400"/>
              </a:xfrm>
              <a:prstGeom prst="ellipse">
                <a:avLst/>
              </a:prstGeom>
              <a:solidFill>
                <a:srgbClr val="00004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400">
                  <a:solidFill>
                    <a:srgbClr val="000000"/>
                  </a:solidFill>
                </a:endParaRPr>
              </a:p>
            </p:txBody>
          </p:sp>
        </p:grpSp>
        <p:sp>
          <p:nvSpPr>
            <p:cNvPr id="42" name="TextBox 36"/>
            <p:cNvSpPr txBox="1">
              <a:spLocks noChangeArrowheads="1"/>
            </p:cNvSpPr>
            <p:nvPr/>
          </p:nvSpPr>
          <p:spPr bwMode="auto">
            <a:xfrm>
              <a:off x="2792382" y="2375220"/>
              <a:ext cx="2092325"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err="1">
                  <a:solidFill>
                    <a:srgbClr val="0000CC"/>
                  </a:solidFill>
                  <a:latin typeface="Cambria" panose="02040503050406030204" pitchFamily="18" charset="0"/>
                </a:rPr>
                <a:t>Pulau</a:t>
              </a:r>
              <a:r>
                <a:rPr lang="en-US" altLang="en-US" sz="1600" b="1" dirty="0">
                  <a:solidFill>
                    <a:srgbClr val="0000CC"/>
                  </a:solidFill>
                  <a:latin typeface="Cambria" panose="02040503050406030204" pitchFamily="18" charset="0"/>
                </a:rPr>
                <a:t>  </a:t>
              </a:r>
              <a:r>
                <a:rPr lang="en-US" altLang="en-US" sz="1600" b="1" dirty="0" err="1">
                  <a:solidFill>
                    <a:srgbClr val="0000CC"/>
                  </a:solidFill>
                  <a:latin typeface="Cambria" panose="02040503050406030204" pitchFamily="18" charset="0"/>
                </a:rPr>
                <a:t>Berdasarkan</a:t>
              </a:r>
              <a:r>
                <a:rPr lang="en-US" altLang="en-US" sz="1600" b="1" dirty="0">
                  <a:solidFill>
                    <a:srgbClr val="0000CC"/>
                  </a:solidFill>
                  <a:latin typeface="Cambria" panose="02040503050406030204" pitchFamily="18" charset="0"/>
                </a:rPr>
                <a:t> </a:t>
              </a:r>
              <a:r>
                <a:rPr lang="en-US" altLang="en-US" sz="1600" b="1" dirty="0" err="1">
                  <a:solidFill>
                    <a:srgbClr val="0000CC"/>
                  </a:solidFill>
                  <a:latin typeface="Cambria" panose="02040503050406030204" pitchFamily="18" charset="0"/>
                </a:rPr>
                <a:t>Toponim</a:t>
              </a:r>
              <a:r>
                <a:rPr lang="en-US" altLang="en-US" sz="1600" b="1" dirty="0">
                  <a:solidFill>
                    <a:srgbClr val="0000CC"/>
                  </a:solidFill>
                  <a:latin typeface="Cambria" panose="02040503050406030204" pitchFamily="18" charset="0"/>
                </a:rPr>
                <a:t> </a:t>
              </a:r>
              <a:r>
                <a:rPr lang="en-US" altLang="en-US" sz="1600" b="1" dirty="0" err="1">
                  <a:solidFill>
                    <a:srgbClr val="0000CC"/>
                  </a:solidFill>
                  <a:latin typeface="Cambria" panose="02040503050406030204" pitchFamily="18" charset="0"/>
                </a:rPr>
                <a:t>dan</a:t>
              </a:r>
              <a:r>
                <a:rPr lang="en-US" altLang="en-US" sz="1600" b="1" dirty="0">
                  <a:solidFill>
                    <a:srgbClr val="0000CC"/>
                  </a:solidFill>
                  <a:latin typeface="Cambria" panose="02040503050406030204" pitchFamily="18" charset="0"/>
                </a:rPr>
                <a:t> </a:t>
              </a:r>
              <a:r>
                <a:rPr lang="en-US" altLang="en-US" sz="1600" b="1" dirty="0" err="1">
                  <a:solidFill>
                    <a:srgbClr val="0000CC"/>
                  </a:solidFill>
                  <a:latin typeface="Cambria" panose="02040503050406030204" pitchFamily="18" charset="0"/>
                </a:rPr>
                <a:t>Telah</a:t>
              </a:r>
              <a:r>
                <a:rPr lang="en-US" altLang="en-US" sz="1600" b="1" dirty="0">
                  <a:solidFill>
                    <a:srgbClr val="0000CC"/>
                  </a:solidFill>
                  <a:latin typeface="Cambria" panose="02040503050406030204" pitchFamily="18" charset="0"/>
                </a:rPr>
                <a:t> di </a:t>
              </a:r>
              <a:r>
                <a:rPr lang="en-US" altLang="en-US" sz="1600" b="1" dirty="0" err="1">
                  <a:solidFill>
                    <a:srgbClr val="0000CC"/>
                  </a:solidFill>
                  <a:latin typeface="Cambria" panose="02040503050406030204" pitchFamily="18" charset="0"/>
                </a:rPr>
                <a:t>Depositkan</a:t>
              </a:r>
              <a:r>
                <a:rPr lang="en-US" altLang="en-US" sz="1600" b="1" dirty="0">
                  <a:solidFill>
                    <a:srgbClr val="0000CC"/>
                  </a:solidFill>
                  <a:latin typeface="Cambria" panose="02040503050406030204" pitchFamily="18" charset="0"/>
                </a:rPr>
                <a:t> di PBB </a:t>
              </a:r>
              <a:r>
                <a:rPr lang="en-US" altLang="en-US" sz="1600" b="1" dirty="0" err="1">
                  <a:solidFill>
                    <a:srgbClr val="0000CC"/>
                  </a:solidFill>
                  <a:latin typeface="Cambria" panose="02040503050406030204" pitchFamily="18" charset="0"/>
                </a:rPr>
                <a:t>Tahun</a:t>
              </a:r>
              <a:r>
                <a:rPr lang="en-US" altLang="en-US" sz="1600" b="1" dirty="0">
                  <a:solidFill>
                    <a:srgbClr val="0000CC"/>
                  </a:solidFill>
                  <a:latin typeface="Cambria" panose="02040503050406030204" pitchFamily="18" charset="0"/>
                </a:rPr>
                <a:t> 2012</a:t>
              </a:r>
            </a:p>
          </p:txBody>
        </p:sp>
        <p:grpSp>
          <p:nvGrpSpPr>
            <p:cNvPr id="43" name="Group 24"/>
            <p:cNvGrpSpPr>
              <a:grpSpLocks/>
            </p:cNvGrpSpPr>
            <p:nvPr/>
          </p:nvGrpSpPr>
          <p:grpSpPr bwMode="auto">
            <a:xfrm>
              <a:off x="3615391" y="4047565"/>
              <a:ext cx="1454150" cy="1452563"/>
              <a:chOff x="3278" y="2445"/>
              <a:chExt cx="1268" cy="1253"/>
            </a:xfrm>
          </p:grpSpPr>
          <p:grpSp>
            <p:nvGrpSpPr>
              <p:cNvPr id="52" name="Group 25"/>
              <p:cNvGrpSpPr>
                <a:grpSpLocks/>
              </p:cNvGrpSpPr>
              <p:nvPr/>
            </p:nvGrpSpPr>
            <p:grpSpPr bwMode="auto">
              <a:xfrm>
                <a:off x="3278" y="2445"/>
                <a:ext cx="1268" cy="1253"/>
                <a:chOff x="2015" y="1922"/>
                <a:chExt cx="1680" cy="1682"/>
              </a:xfrm>
            </p:grpSpPr>
            <p:sp>
              <p:nvSpPr>
                <p:cNvPr id="54" name="Oval 26"/>
                <p:cNvSpPr>
                  <a:spLocks noChangeArrowheads="1"/>
                </p:cNvSpPr>
                <p:nvPr/>
              </p:nvSpPr>
              <p:spPr bwMode="gray">
                <a:xfrm>
                  <a:off x="2015" y="1922"/>
                  <a:ext cx="1680" cy="1682"/>
                </a:xfrm>
                <a:prstGeom prst="ellipse">
                  <a:avLst/>
                </a:prstGeom>
                <a:gradFill rotWithShape="1">
                  <a:gsLst>
                    <a:gs pos="0">
                      <a:srgbClr val="9942E0"/>
                    </a:gs>
                    <a:gs pos="100000">
                      <a:srgbClr val="471F68"/>
                    </a:gs>
                  </a:gsLst>
                  <a:lin ang="5400000" scaled="1"/>
                </a:gradFill>
                <a:ln w="9525">
                  <a:solidFill>
                    <a:srgbClr val="000000"/>
                  </a:solidFill>
                  <a:round/>
                  <a:headEnd/>
                  <a:tailEnd/>
                </a:ln>
                <a:effectLst/>
                <a:scene3d>
                  <a:camera prst="orthographicFront"/>
                  <a:lightRig rig="threePt" dir="t"/>
                </a:scene3d>
                <a:sp3d extrusionH="76200">
                  <a:extrusionClr>
                    <a:srgbClr val="FFFF00"/>
                  </a:extrusionClr>
                </a:sp3d>
              </p:spPr>
              <p:txBody>
                <a:bodyPr wrap="none" anchor="ctr"/>
                <a:lstStyle/>
                <a:p>
                  <a:pPr>
                    <a:defRPr/>
                  </a:pPr>
                  <a:endParaRPr lang="en-US" sz="1400">
                    <a:solidFill>
                      <a:srgbClr val="000000"/>
                    </a:solidFill>
                    <a:latin typeface="+mn-lt"/>
                  </a:endParaRPr>
                </a:p>
              </p:txBody>
            </p:sp>
            <p:sp>
              <p:nvSpPr>
                <p:cNvPr id="55" name="Freeform 27"/>
                <p:cNvSpPr>
                  <a:spLocks/>
                </p:cNvSpPr>
                <p:nvPr/>
              </p:nvSpPr>
              <p:spPr bwMode="gray">
                <a:xfrm>
                  <a:off x="2207" y="1950"/>
                  <a:ext cx="1296" cy="635"/>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prstDash val="solid"/>
                  <a:round/>
                  <a:headEnd/>
                  <a:tailEnd/>
                </a:ln>
                <a:effectLst/>
                <a:scene3d>
                  <a:camera prst="orthographicFront"/>
                  <a:lightRig rig="threePt" dir="t"/>
                </a:scene3d>
                <a:sp3d extrusionH="76200">
                  <a:extrusionClr>
                    <a:srgbClr val="FFFF00"/>
                  </a:extrusionClr>
                </a:sp3d>
              </p:spPr>
              <p:txBody>
                <a:bodyPr/>
                <a:lstStyle/>
                <a:p>
                  <a:pPr>
                    <a:defRPr/>
                  </a:pPr>
                  <a:endParaRPr lang="en-US" sz="1400">
                    <a:solidFill>
                      <a:prstClr val="black"/>
                    </a:solidFill>
                    <a:latin typeface="+mn-lt"/>
                  </a:endParaRPr>
                </a:p>
              </p:txBody>
            </p:sp>
          </p:grpSp>
          <p:sp>
            <p:nvSpPr>
              <p:cNvPr id="53" name="Text Box 28"/>
              <p:cNvSpPr txBox="1">
                <a:spLocks noChangeArrowheads="1"/>
              </p:cNvSpPr>
              <p:nvPr/>
            </p:nvSpPr>
            <p:spPr bwMode="gray">
              <a:xfrm>
                <a:off x="3428" y="2836"/>
                <a:ext cx="877" cy="451"/>
              </a:xfrm>
              <a:prstGeom prst="rect">
                <a:avLst/>
              </a:prstGeom>
              <a:noFill/>
              <a:ln w="9525">
                <a:noFill/>
                <a:miter lim="800000"/>
                <a:headEnd/>
                <a:tailEnd/>
              </a:ln>
              <a:effectLst/>
              <a:scene3d>
                <a:camera prst="orthographicFront"/>
                <a:lightRig rig="threePt" dir="t"/>
              </a:scene3d>
              <a:sp3d extrusionH="76200">
                <a:extrusionClr>
                  <a:srgbClr val="FFFF00"/>
                </a:extrusionClr>
              </a:sp3d>
            </p:spPr>
            <p:txBody>
              <a:bodyPr wrap="none">
                <a:spAutoFit/>
              </a:bodyPr>
              <a:lstStyle/>
              <a:p>
                <a:pPr>
                  <a:defRPr/>
                </a:pPr>
                <a:r>
                  <a:rPr lang="en-US" altLang="en-US" sz="2800" dirty="0">
                    <a:solidFill>
                      <a:srgbClr val="FFFFFF"/>
                    </a:solidFill>
                    <a:latin typeface="Impact" pitchFamily="34" charset="0"/>
                  </a:rPr>
                  <a:t>4.038</a:t>
                </a:r>
              </a:p>
            </p:txBody>
          </p:sp>
        </p:grpSp>
        <p:sp>
          <p:nvSpPr>
            <p:cNvPr id="44" name="Oval 32"/>
            <p:cNvSpPr>
              <a:spLocks noChangeArrowheads="1"/>
            </p:cNvSpPr>
            <p:nvPr/>
          </p:nvSpPr>
          <p:spPr bwMode="auto">
            <a:xfrm>
              <a:off x="3774141" y="5571565"/>
              <a:ext cx="1219200" cy="152400"/>
            </a:xfrm>
            <a:prstGeom prst="ellipse">
              <a:avLst/>
            </a:prstGeom>
            <a:solidFill>
              <a:srgbClr val="00004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45" name="TextBox 44"/>
            <p:cNvSpPr txBox="1">
              <a:spLocks noChangeArrowheads="1"/>
            </p:cNvSpPr>
            <p:nvPr/>
          </p:nvSpPr>
          <p:spPr bwMode="auto">
            <a:xfrm>
              <a:off x="5277582" y="4431741"/>
              <a:ext cx="20653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b="1" dirty="0" err="1">
                  <a:solidFill>
                    <a:srgbClr val="262626"/>
                  </a:solidFill>
                  <a:latin typeface="Cambria" panose="02040503050406030204" pitchFamily="18" charset="0"/>
                </a:rPr>
                <a:t>Pulau</a:t>
              </a:r>
              <a:r>
                <a:rPr lang="en-US" altLang="en-US" sz="1600" b="1" dirty="0">
                  <a:solidFill>
                    <a:srgbClr val="262626"/>
                  </a:solidFill>
                  <a:latin typeface="Cambria" panose="02040503050406030204" pitchFamily="18" charset="0"/>
                </a:rPr>
                <a:t> yang </a:t>
              </a:r>
              <a:r>
                <a:rPr lang="en-US" altLang="en-US" sz="1600" b="1" dirty="0" err="1">
                  <a:solidFill>
                    <a:srgbClr val="262626"/>
                  </a:solidFill>
                  <a:latin typeface="Cambria" panose="02040503050406030204" pitchFamily="18" charset="0"/>
                </a:rPr>
                <a:t>belum</a:t>
              </a:r>
              <a:r>
                <a:rPr lang="en-US" altLang="en-US" sz="1600" b="1" dirty="0">
                  <a:solidFill>
                    <a:srgbClr val="262626"/>
                  </a:solidFill>
                  <a:latin typeface="Cambria" panose="02040503050406030204" pitchFamily="18" charset="0"/>
                </a:rPr>
                <a:t> </a:t>
              </a:r>
            </a:p>
            <a:p>
              <a:pPr algn="ctr" eaLnBrk="1" hangingPunct="1">
                <a:spcBef>
                  <a:spcPct val="0"/>
                </a:spcBef>
                <a:buFontTx/>
                <a:buNone/>
              </a:pPr>
              <a:r>
                <a:rPr lang="en-US" altLang="en-US" sz="1600" b="1" dirty="0" err="1">
                  <a:solidFill>
                    <a:srgbClr val="262626"/>
                  </a:solidFill>
                  <a:latin typeface="Cambria" panose="02040503050406030204" pitchFamily="18" charset="0"/>
                </a:rPr>
                <a:t>Didepositkan</a:t>
              </a:r>
              <a:r>
                <a:rPr lang="en-US" altLang="en-US" sz="1600" b="1" dirty="0">
                  <a:solidFill>
                    <a:srgbClr val="262626"/>
                  </a:solidFill>
                  <a:latin typeface="Cambria" panose="02040503050406030204" pitchFamily="18" charset="0"/>
                </a:rPr>
                <a:t>,  </a:t>
              </a:r>
              <a:r>
                <a:rPr lang="en-US" altLang="en-US" sz="1600" b="1" dirty="0" err="1">
                  <a:solidFill>
                    <a:srgbClr val="262626"/>
                  </a:solidFill>
                  <a:latin typeface="Cambria" panose="02040503050406030204" pitchFamily="18" charset="0"/>
                </a:rPr>
                <a:t>dalam</a:t>
              </a:r>
              <a:r>
                <a:rPr lang="en-US" altLang="en-US" sz="1600" b="1" dirty="0">
                  <a:solidFill>
                    <a:srgbClr val="262626"/>
                  </a:solidFill>
                  <a:latin typeface="Cambria" panose="02040503050406030204" pitchFamily="18" charset="0"/>
                </a:rPr>
                <a:t> </a:t>
              </a:r>
            </a:p>
            <a:p>
              <a:pPr algn="ctr" eaLnBrk="1" hangingPunct="1">
                <a:spcBef>
                  <a:spcPct val="0"/>
                </a:spcBef>
                <a:buFontTx/>
                <a:buNone/>
              </a:pPr>
              <a:r>
                <a:rPr lang="en-US" altLang="en-US" sz="1600" b="1" dirty="0">
                  <a:solidFill>
                    <a:srgbClr val="262626"/>
                  </a:solidFill>
                  <a:latin typeface="Cambria" panose="02040503050406030204" pitchFamily="18" charset="0"/>
                </a:rPr>
                <a:t>proses </a:t>
              </a:r>
              <a:r>
                <a:rPr lang="en-US" altLang="en-US" sz="1600" b="1" dirty="0" err="1">
                  <a:solidFill>
                    <a:srgbClr val="262626"/>
                  </a:solidFill>
                  <a:latin typeface="Cambria" panose="02040503050406030204" pitchFamily="18" charset="0"/>
                </a:rPr>
                <a:t>identifikasi</a:t>
              </a:r>
              <a:endParaRPr lang="en-US" altLang="en-US" sz="1600" b="1" dirty="0">
                <a:solidFill>
                  <a:srgbClr val="262626"/>
                </a:solidFill>
                <a:latin typeface="Cambria" panose="02040503050406030204" pitchFamily="18" charset="0"/>
              </a:endParaRPr>
            </a:p>
          </p:txBody>
        </p:sp>
        <p:grpSp>
          <p:nvGrpSpPr>
            <p:cNvPr id="46" name="Group 51"/>
            <p:cNvGrpSpPr>
              <a:grpSpLocks/>
            </p:cNvGrpSpPr>
            <p:nvPr/>
          </p:nvGrpSpPr>
          <p:grpSpPr bwMode="auto">
            <a:xfrm>
              <a:off x="992841" y="413778"/>
              <a:ext cx="1333500" cy="1095375"/>
              <a:chOff x="0" y="1912284"/>
              <a:chExt cx="1895894" cy="1516715"/>
            </a:xfrm>
          </p:grpSpPr>
          <p:sp>
            <p:nvSpPr>
              <p:cNvPr id="50" name="Rounded Rectangle 49"/>
              <p:cNvSpPr/>
              <p:nvPr/>
            </p:nvSpPr>
            <p:spPr>
              <a:xfrm>
                <a:off x="0" y="1912284"/>
                <a:ext cx="1895894" cy="1516715"/>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1" name="Rounded Rectangle 4"/>
              <p:cNvSpPr/>
              <p:nvPr/>
            </p:nvSpPr>
            <p:spPr>
              <a:xfrm>
                <a:off x="45140" y="1956247"/>
                <a:ext cx="1805613" cy="142878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1600200">
                  <a:lnSpc>
                    <a:spcPct val="70000"/>
                  </a:lnSpc>
                  <a:spcAft>
                    <a:spcPts val="0"/>
                  </a:spcAft>
                  <a:defRPr/>
                </a:pPr>
                <a:r>
                  <a:rPr lang="en-US" sz="2400" dirty="0">
                    <a:solidFill>
                      <a:prstClr val="white"/>
                    </a:solidFill>
                    <a:latin typeface="Impact"/>
                    <a:cs typeface="Impact"/>
                  </a:rPr>
                  <a:t>1.763</a:t>
                </a:r>
              </a:p>
              <a:p>
                <a:pPr algn="ctr" defTabSz="1600200">
                  <a:lnSpc>
                    <a:spcPct val="70000"/>
                  </a:lnSpc>
                  <a:spcAft>
                    <a:spcPts val="0"/>
                  </a:spcAft>
                  <a:defRPr/>
                </a:pPr>
                <a:r>
                  <a:rPr lang="en-US" sz="1400" dirty="0">
                    <a:solidFill>
                      <a:prstClr val="white"/>
                    </a:solidFill>
                  </a:rPr>
                  <a:t>(12,36 %)</a:t>
                </a:r>
              </a:p>
              <a:p>
                <a:pPr algn="ctr" defTabSz="1600200">
                  <a:lnSpc>
                    <a:spcPct val="70000"/>
                  </a:lnSpc>
                  <a:spcAft>
                    <a:spcPts val="0"/>
                  </a:spcAft>
                  <a:defRPr/>
                </a:pPr>
                <a:r>
                  <a:rPr lang="en-US" sz="1400" dirty="0" err="1">
                    <a:solidFill>
                      <a:prstClr val="white"/>
                    </a:solidFill>
                  </a:rPr>
                  <a:t>berpenduduk</a:t>
                </a:r>
                <a:endParaRPr lang="en-US" sz="1400" dirty="0">
                  <a:solidFill>
                    <a:prstClr val="white"/>
                  </a:solidFill>
                </a:endParaRPr>
              </a:p>
            </p:txBody>
          </p:sp>
        </p:grpSp>
        <p:grpSp>
          <p:nvGrpSpPr>
            <p:cNvPr id="47" name="Group 52"/>
            <p:cNvGrpSpPr>
              <a:grpSpLocks/>
            </p:cNvGrpSpPr>
            <p:nvPr/>
          </p:nvGrpSpPr>
          <p:grpSpPr bwMode="auto">
            <a:xfrm>
              <a:off x="1024591" y="1664728"/>
              <a:ext cx="1333500" cy="1095375"/>
              <a:chOff x="5495505" y="1905730"/>
              <a:chExt cx="1895894" cy="1516715"/>
            </a:xfrm>
          </p:grpSpPr>
          <p:sp>
            <p:nvSpPr>
              <p:cNvPr id="48" name="Rounded Rectangle 47"/>
              <p:cNvSpPr/>
              <p:nvPr/>
            </p:nvSpPr>
            <p:spPr>
              <a:xfrm>
                <a:off x="5495505" y="1905730"/>
                <a:ext cx="1895894" cy="1516715"/>
              </a:xfrm>
              <a:prstGeom prst="roundRect">
                <a:avLst>
                  <a:gd name="adj" fmla="val 10000"/>
                </a:avLst>
              </a:prstGeom>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9" name="Rounded Rectangle 6"/>
              <p:cNvSpPr/>
              <p:nvPr/>
            </p:nvSpPr>
            <p:spPr>
              <a:xfrm>
                <a:off x="5540645" y="1949693"/>
                <a:ext cx="1805613" cy="142878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1600200">
                  <a:lnSpc>
                    <a:spcPct val="70000"/>
                  </a:lnSpc>
                  <a:spcAft>
                    <a:spcPts val="0"/>
                  </a:spcAft>
                  <a:defRPr/>
                </a:pPr>
                <a:r>
                  <a:rPr lang="en-US" sz="2400" dirty="0">
                    <a:solidFill>
                      <a:prstClr val="white"/>
                    </a:solidFill>
                    <a:latin typeface="Impact"/>
                    <a:cs typeface="Impact"/>
                  </a:rPr>
                  <a:t>11.703</a:t>
                </a:r>
              </a:p>
              <a:p>
                <a:pPr algn="ctr" defTabSz="1600200">
                  <a:lnSpc>
                    <a:spcPct val="70000"/>
                  </a:lnSpc>
                  <a:spcAft>
                    <a:spcPts val="0"/>
                  </a:spcAft>
                  <a:defRPr/>
                </a:pPr>
                <a:r>
                  <a:rPr lang="en-US" sz="1400" dirty="0">
                    <a:solidFill>
                      <a:prstClr val="white"/>
                    </a:solidFill>
                  </a:rPr>
                  <a:t>(87,64 %)</a:t>
                </a:r>
              </a:p>
              <a:p>
                <a:pPr algn="ctr" defTabSz="1600200">
                  <a:lnSpc>
                    <a:spcPct val="70000"/>
                  </a:lnSpc>
                  <a:spcAft>
                    <a:spcPts val="0"/>
                  </a:spcAft>
                  <a:defRPr/>
                </a:pPr>
                <a:r>
                  <a:rPr lang="en-US" sz="1400" dirty="0" err="1">
                    <a:solidFill>
                      <a:prstClr val="white"/>
                    </a:solidFill>
                  </a:rPr>
                  <a:t>Tidak</a:t>
                </a:r>
                <a:r>
                  <a:rPr lang="en-US" sz="1400" dirty="0">
                    <a:solidFill>
                      <a:prstClr val="white"/>
                    </a:solidFill>
                  </a:rPr>
                  <a:t> </a:t>
                </a:r>
                <a:r>
                  <a:rPr lang="en-US" sz="1400" dirty="0" err="1">
                    <a:solidFill>
                      <a:prstClr val="white"/>
                    </a:solidFill>
                  </a:rPr>
                  <a:t>berpenduduk</a:t>
                </a:r>
                <a:endParaRPr lang="en-US" sz="1400" dirty="0">
                  <a:solidFill>
                    <a:prstClr val="white"/>
                  </a:solidFill>
                </a:endParaRPr>
              </a:p>
            </p:txBody>
          </p:sp>
        </p:grpSp>
      </p:grpSp>
    </p:spTree>
    <p:extLst>
      <p:ext uri="{BB962C8B-B14F-4D97-AF65-F5344CB8AC3E}">
        <p14:creationId xmlns="" xmlns:p14="http://schemas.microsoft.com/office/powerpoint/2010/main" val="263927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2" name="TextBox 31"/>
          <p:cNvSpPr txBox="1"/>
          <p:nvPr/>
        </p:nvSpPr>
        <p:spPr>
          <a:xfrm>
            <a:off x="1363359" y="0"/>
            <a:ext cx="7269652" cy="707886"/>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000" b="0" dirty="0" smtClean="0"/>
              <a:t>REALISASI JOINT STATEMENT</a:t>
            </a:r>
            <a:endParaRPr lang="en-US" sz="4000" b="0" dirty="0"/>
          </a:p>
        </p:txBody>
      </p:sp>
      <p:sp>
        <p:nvSpPr>
          <p:cNvPr id="33" name="TextBox 32"/>
          <p:cNvSpPr txBox="1"/>
          <p:nvPr/>
        </p:nvSpPr>
        <p:spPr>
          <a:xfrm>
            <a:off x="1672549" y="2820046"/>
            <a:ext cx="2210178" cy="307777"/>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400" b="0" dirty="0" smtClean="0"/>
              <a:t>PLTS </a:t>
            </a:r>
            <a:r>
              <a:rPr lang="en-US" sz="1400" b="0" dirty="0" err="1" smtClean="0"/>
              <a:t>Pulau</a:t>
            </a:r>
            <a:r>
              <a:rPr lang="en-US" sz="1400" b="0" dirty="0" smtClean="0"/>
              <a:t> </a:t>
            </a:r>
            <a:r>
              <a:rPr lang="en-US" sz="1400" b="0" dirty="0" err="1" smtClean="0"/>
              <a:t>Kakorotan</a:t>
            </a:r>
            <a:endParaRPr lang="en-US" sz="1400" b="0" dirty="0"/>
          </a:p>
        </p:txBody>
      </p:sp>
      <p:sp>
        <p:nvSpPr>
          <p:cNvPr id="34" name="TextBox 33"/>
          <p:cNvSpPr txBox="1"/>
          <p:nvPr/>
        </p:nvSpPr>
        <p:spPr>
          <a:xfrm>
            <a:off x="1363359" y="631824"/>
            <a:ext cx="7175615" cy="338554"/>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600" b="0" dirty="0" smtClean="0"/>
              <a:t>“</a:t>
            </a:r>
            <a:r>
              <a:rPr lang="en-US" sz="1600" b="0" i="1" dirty="0" smtClean="0"/>
              <a:t>Pembangunan PLTS di 25 PPKT </a:t>
            </a:r>
            <a:r>
              <a:rPr lang="en-US" sz="1600" b="0" i="1" dirty="0" err="1" smtClean="0"/>
              <a:t>tahun</a:t>
            </a:r>
            <a:r>
              <a:rPr lang="en-US" sz="1600" b="0" i="1" dirty="0" smtClean="0"/>
              <a:t> 2014”</a:t>
            </a:r>
            <a:endParaRPr lang="en-US" sz="1600" b="0" dirty="0"/>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t="14505" b="42215"/>
          <a:stretch/>
        </p:blipFill>
        <p:spPr>
          <a:xfrm>
            <a:off x="1694960" y="3509267"/>
            <a:ext cx="3286353" cy="189645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72549" y="1210235"/>
            <a:ext cx="2146415" cy="160981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1694959" y="5513295"/>
            <a:ext cx="3286353" cy="738664"/>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400" b="0" dirty="0" smtClean="0"/>
              <a:t>Salah </a:t>
            </a:r>
            <a:r>
              <a:rPr lang="en-US" sz="1400" b="0" dirty="0" err="1" smtClean="0"/>
              <a:t>satu</a:t>
            </a:r>
            <a:r>
              <a:rPr lang="en-US" sz="1400" b="0" dirty="0" smtClean="0"/>
              <a:t> </a:t>
            </a:r>
            <a:r>
              <a:rPr lang="en-US" sz="1400" b="0" dirty="0" err="1" smtClean="0"/>
              <a:t>rumah</a:t>
            </a:r>
            <a:r>
              <a:rPr lang="en-US" sz="1400" b="0" dirty="0" smtClean="0"/>
              <a:t> di </a:t>
            </a:r>
            <a:r>
              <a:rPr lang="en-US" sz="1400" b="0" dirty="0" err="1" smtClean="0"/>
              <a:t>Pulau</a:t>
            </a:r>
            <a:r>
              <a:rPr lang="en-US" sz="1400" b="0" dirty="0" smtClean="0"/>
              <a:t> </a:t>
            </a:r>
            <a:r>
              <a:rPr lang="en-US" sz="1400" b="0" dirty="0" err="1" smtClean="0"/>
              <a:t>Lingayan</a:t>
            </a:r>
            <a:r>
              <a:rPr lang="en-US" sz="1400" b="0" dirty="0" smtClean="0"/>
              <a:t> yang </a:t>
            </a:r>
            <a:r>
              <a:rPr lang="en-US" sz="1400" b="0" dirty="0" err="1" smtClean="0"/>
              <a:t>telah</a:t>
            </a:r>
            <a:r>
              <a:rPr lang="en-US" sz="1400" b="0" dirty="0" smtClean="0"/>
              <a:t> </a:t>
            </a:r>
            <a:r>
              <a:rPr lang="en-US" sz="1400" b="0" dirty="0" err="1" smtClean="0"/>
              <a:t>teraliri</a:t>
            </a:r>
            <a:r>
              <a:rPr lang="en-US" sz="1400" b="0" dirty="0" smtClean="0"/>
              <a:t> </a:t>
            </a:r>
            <a:r>
              <a:rPr lang="en-US" sz="1400" b="0" dirty="0" err="1" smtClean="0"/>
              <a:t>listrik</a:t>
            </a:r>
            <a:r>
              <a:rPr lang="en-US" sz="1400" b="0" dirty="0" smtClean="0"/>
              <a:t> </a:t>
            </a:r>
            <a:r>
              <a:rPr lang="en-US" sz="1400" b="0" dirty="0" err="1" smtClean="0"/>
              <a:t>dan</a:t>
            </a:r>
            <a:r>
              <a:rPr lang="en-US" sz="1400" b="0" dirty="0" smtClean="0"/>
              <a:t> </a:t>
            </a:r>
            <a:r>
              <a:rPr lang="en-US" sz="1400" b="0" dirty="0" err="1" smtClean="0"/>
              <a:t>juga</a:t>
            </a:r>
            <a:r>
              <a:rPr lang="en-US" sz="1400" b="0" dirty="0" smtClean="0"/>
              <a:t> </a:t>
            </a:r>
            <a:r>
              <a:rPr lang="en-US" sz="1400" b="0" dirty="0" err="1" smtClean="0"/>
              <a:t>dilengkapi</a:t>
            </a:r>
            <a:r>
              <a:rPr lang="en-US" sz="1400" b="0" dirty="0" smtClean="0"/>
              <a:t> </a:t>
            </a:r>
            <a:r>
              <a:rPr lang="en-US" sz="1400" b="0" dirty="0" err="1" smtClean="0"/>
              <a:t>dengan</a:t>
            </a:r>
            <a:r>
              <a:rPr lang="en-US" sz="1400" b="0" dirty="0" smtClean="0"/>
              <a:t> PJU.</a:t>
            </a:r>
            <a:endParaRPr lang="en-US" sz="1400" b="0" dirty="0"/>
          </a:p>
        </p:txBody>
      </p:sp>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29634" y="1210235"/>
            <a:ext cx="2146415" cy="160981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029634" y="2820045"/>
            <a:ext cx="2146415" cy="307778"/>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400" b="0" dirty="0" smtClean="0"/>
              <a:t>PLTS </a:t>
            </a:r>
            <a:r>
              <a:rPr lang="en-US" sz="1400" b="0" dirty="0" err="1" smtClean="0"/>
              <a:t>Pulau</a:t>
            </a:r>
            <a:r>
              <a:rPr lang="en-US" sz="1400" b="0" dirty="0" smtClean="0"/>
              <a:t> </a:t>
            </a:r>
            <a:r>
              <a:rPr lang="en-US" sz="1400" b="0" dirty="0" err="1" smtClean="0"/>
              <a:t>Alor</a:t>
            </a:r>
            <a:endParaRPr lang="en-US" sz="1400" b="0" dirty="0"/>
          </a:p>
        </p:txBody>
      </p:sp>
      <p:pic>
        <p:nvPicPr>
          <p:cNvPr id="5" name="Picture 4"/>
          <p:cNvPicPr>
            <a:picLocks noChangeAspect="1"/>
          </p:cNvPicPr>
          <p:nvPr/>
        </p:nvPicPr>
        <p:blipFill rotWithShape="1">
          <a:blip r:embed="rId6" cstate="print">
            <a:extLst>
              <a:ext uri="{28A0092B-C50C-407E-A947-70E740481C1C}">
                <a14:useLocalDpi xmlns="" xmlns:a14="http://schemas.microsoft.com/office/drawing/2010/main" val="0"/>
              </a:ext>
            </a:extLst>
          </a:blip>
          <a:srcRect l="-1" r="20765"/>
          <a:stretch/>
        </p:blipFill>
        <p:spPr>
          <a:xfrm>
            <a:off x="6386719" y="1218894"/>
            <a:ext cx="2246292" cy="1592492"/>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6436657" y="2811386"/>
            <a:ext cx="2146415" cy="307778"/>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400" b="0" dirty="0" smtClean="0"/>
              <a:t>PLTS </a:t>
            </a:r>
            <a:r>
              <a:rPr lang="en-US" sz="1400" b="0" dirty="0" err="1" smtClean="0"/>
              <a:t>Pulau</a:t>
            </a:r>
            <a:r>
              <a:rPr lang="en-US" sz="1400" b="0" dirty="0" smtClean="0"/>
              <a:t> </a:t>
            </a:r>
            <a:r>
              <a:rPr lang="en-US" sz="1400" b="0" dirty="0" err="1" smtClean="0"/>
              <a:t>Kawaluso</a:t>
            </a:r>
            <a:endParaRPr lang="en-US" sz="1400" b="0" dirty="0"/>
          </a:p>
        </p:txBody>
      </p:sp>
      <p:sp>
        <p:nvSpPr>
          <p:cNvPr id="16" name="TextBox 15"/>
          <p:cNvSpPr txBox="1"/>
          <p:nvPr/>
        </p:nvSpPr>
        <p:spPr>
          <a:xfrm>
            <a:off x="5252621" y="5498924"/>
            <a:ext cx="3286353" cy="738664"/>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400" b="0" dirty="0" err="1" smtClean="0"/>
              <a:t>Masyarakat</a:t>
            </a:r>
            <a:r>
              <a:rPr lang="en-US" sz="1400" b="0" dirty="0" smtClean="0"/>
              <a:t> </a:t>
            </a:r>
            <a:r>
              <a:rPr lang="en-US" sz="1400" b="0" dirty="0" err="1" smtClean="0"/>
              <a:t>Pulau</a:t>
            </a:r>
            <a:r>
              <a:rPr lang="en-US" sz="1400" b="0" dirty="0" smtClean="0"/>
              <a:t> </a:t>
            </a:r>
            <a:r>
              <a:rPr lang="en-US" sz="1400" b="0" dirty="0" err="1" smtClean="0"/>
              <a:t>Kolepom</a:t>
            </a:r>
            <a:r>
              <a:rPr lang="en-US" sz="1400" b="0" dirty="0" smtClean="0"/>
              <a:t>, </a:t>
            </a:r>
            <a:r>
              <a:rPr lang="en-US" sz="1400" b="0" dirty="0" err="1" smtClean="0"/>
              <a:t>Distrik</a:t>
            </a:r>
            <a:r>
              <a:rPr lang="en-US" sz="1400" b="0" dirty="0" smtClean="0"/>
              <a:t> </a:t>
            </a:r>
            <a:r>
              <a:rPr lang="en-US" sz="1400" b="0" dirty="0" err="1" smtClean="0"/>
              <a:t>Kalilam</a:t>
            </a:r>
            <a:r>
              <a:rPr lang="en-US" sz="1400" b="0" dirty="0" smtClean="0"/>
              <a:t> </a:t>
            </a:r>
            <a:r>
              <a:rPr lang="en-US" sz="1400" b="0" dirty="0" err="1" smtClean="0"/>
              <a:t>menikmati</a:t>
            </a:r>
            <a:r>
              <a:rPr lang="en-US" sz="1400" b="0" dirty="0" smtClean="0"/>
              <a:t> </a:t>
            </a:r>
            <a:r>
              <a:rPr lang="en-US" sz="1400" b="0" dirty="0" err="1" smtClean="0"/>
              <a:t>menonton</a:t>
            </a:r>
            <a:r>
              <a:rPr lang="en-US" sz="1400" b="0" dirty="0" smtClean="0"/>
              <a:t> TV </a:t>
            </a:r>
            <a:r>
              <a:rPr lang="en-US" sz="1400" b="0" dirty="0" err="1" smtClean="0"/>
              <a:t>sesaat</a:t>
            </a:r>
            <a:r>
              <a:rPr lang="en-US" sz="1400" b="0" dirty="0" smtClean="0"/>
              <a:t> </a:t>
            </a:r>
            <a:r>
              <a:rPr lang="en-US" sz="1400" b="0" dirty="0" err="1" smtClean="0"/>
              <a:t>setelah</a:t>
            </a:r>
            <a:r>
              <a:rPr lang="en-US" sz="1400" b="0" dirty="0" smtClean="0"/>
              <a:t> </a:t>
            </a:r>
            <a:r>
              <a:rPr lang="en-US" sz="1400" b="0" dirty="0" err="1" smtClean="0"/>
              <a:t>listrik</a:t>
            </a:r>
            <a:r>
              <a:rPr lang="en-US" sz="1400" b="0" dirty="0" smtClean="0"/>
              <a:t> PLTS </a:t>
            </a:r>
            <a:r>
              <a:rPr lang="en-US" sz="1400" b="0" dirty="0" err="1" smtClean="0"/>
              <a:t>terpasang</a:t>
            </a:r>
            <a:r>
              <a:rPr lang="en-US" sz="1400" b="0" dirty="0" smtClean="0"/>
              <a:t>.</a:t>
            </a:r>
            <a:endParaRPr lang="en-US" sz="1400" b="0" dirty="0"/>
          </a:p>
        </p:txBody>
      </p:sp>
      <p:pic>
        <p:nvPicPr>
          <p:cNvPr id="7" name="Picture 6"/>
          <p:cNvPicPr>
            <a:picLocks noChangeAspect="1"/>
          </p:cNvPicPr>
          <p:nvPr/>
        </p:nvPicPr>
        <p:blipFill rotWithShape="1">
          <a:blip r:embed="rId7" cstate="print">
            <a:extLst>
              <a:ext uri="{28A0092B-C50C-407E-A947-70E740481C1C}">
                <a14:useLocalDpi xmlns="" xmlns:a14="http://schemas.microsoft.com/office/drawing/2010/main" val="0"/>
              </a:ext>
            </a:extLst>
          </a:blip>
          <a:srcRect b="23058"/>
          <a:stretch/>
        </p:blipFill>
        <p:spPr>
          <a:xfrm>
            <a:off x="5252621" y="3509267"/>
            <a:ext cx="3286353" cy="1896451"/>
          </a:xfrm>
          <a:prstGeom prst="rect">
            <a:avLst/>
          </a:prstGeom>
        </p:spPr>
      </p:pic>
    </p:spTree>
    <p:extLst>
      <p:ext uri="{BB962C8B-B14F-4D97-AF65-F5344CB8AC3E}">
        <p14:creationId xmlns="" xmlns:p14="http://schemas.microsoft.com/office/powerpoint/2010/main" val="341015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2" name="TextBox 31"/>
          <p:cNvSpPr txBox="1"/>
          <p:nvPr/>
        </p:nvSpPr>
        <p:spPr>
          <a:xfrm>
            <a:off x="1363359" y="0"/>
            <a:ext cx="7269652" cy="707886"/>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000" b="0" dirty="0" smtClean="0"/>
              <a:t>REALISASI JOINT STATEMENT</a:t>
            </a:r>
            <a:endParaRPr lang="en-US" sz="4000" b="0" dirty="0"/>
          </a:p>
        </p:txBody>
      </p:sp>
      <p:sp>
        <p:nvSpPr>
          <p:cNvPr id="34" name="TextBox 33"/>
          <p:cNvSpPr txBox="1"/>
          <p:nvPr/>
        </p:nvSpPr>
        <p:spPr>
          <a:xfrm>
            <a:off x="1363359" y="631824"/>
            <a:ext cx="7175615" cy="58477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600" b="0" dirty="0" smtClean="0"/>
              <a:t>“</a:t>
            </a:r>
            <a:r>
              <a:rPr lang="en-US" sz="1600" b="0" dirty="0" err="1" smtClean="0"/>
              <a:t>Rencana</a:t>
            </a:r>
            <a:r>
              <a:rPr lang="en-US" sz="1600" b="0" dirty="0" smtClean="0"/>
              <a:t> </a:t>
            </a:r>
            <a:r>
              <a:rPr lang="en-US" sz="1600" b="0" i="1" dirty="0" smtClean="0"/>
              <a:t>Pembangunan PLTS </a:t>
            </a:r>
            <a:r>
              <a:rPr lang="en-US" sz="1600" b="0" i="1" dirty="0" err="1" smtClean="0"/>
              <a:t>Terpusat</a:t>
            </a:r>
            <a:r>
              <a:rPr lang="en-US" sz="1600" b="0" i="1" dirty="0" smtClean="0"/>
              <a:t> di 11 PPK &amp; </a:t>
            </a:r>
          </a:p>
          <a:p>
            <a:r>
              <a:rPr lang="en-US" sz="1600" b="0" i="1" dirty="0" smtClean="0"/>
              <a:t>PLTS Hybrid di 10 PPK di </a:t>
            </a:r>
            <a:r>
              <a:rPr lang="en-US" sz="1600" b="0" i="1" dirty="0" err="1" smtClean="0"/>
              <a:t>daerah</a:t>
            </a:r>
            <a:r>
              <a:rPr lang="en-US" sz="1600" b="0" i="1" dirty="0" smtClean="0"/>
              <a:t> </a:t>
            </a:r>
            <a:r>
              <a:rPr lang="en-US" sz="1600" b="0" i="1" dirty="0" err="1" smtClean="0"/>
              <a:t>perbatasan</a:t>
            </a:r>
            <a:r>
              <a:rPr lang="en-US" sz="1600" b="0" i="1" dirty="0" smtClean="0"/>
              <a:t> </a:t>
            </a:r>
            <a:r>
              <a:rPr lang="en-US" sz="1600" b="0" i="1" dirty="0" err="1" smtClean="0"/>
              <a:t>tahun</a:t>
            </a:r>
            <a:r>
              <a:rPr lang="en-US" sz="1600" b="0" i="1" dirty="0" smtClean="0"/>
              <a:t> 2015”</a:t>
            </a:r>
            <a:endParaRPr lang="en-US" sz="1600" b="0" dirty="0"/>
          </a:p>
        </p:txBody>
      </p:sp>
      <p:sp>
        <p:nvSpPr>
          <p:cNvPr id="15" name="Rectangle 14"/>
          <p:cNvSpPr/>
          <p:nvPr/>
        </p:nvSpPr>
        <p:spPr>
          <a:xfrm>
            <a:off x="1474943" y="5704860"/>
            <a:ext cx="7422314" cy="1015663"/>
          </a:xfrm>
          <a:prstGeom prst="rect">
            <a:avLst/>
          </a:prstGeom>
        </p:spPr>
        <p:txBody>
          <a:bodyPr wrap="square">
            <a:spAutoFit/>
          </a:bodyPr>
          <a:lstStyle/>
          <a:p>
            <a:pPr algn="ctr"/>
            <a:r>
              <a:rPr lang="en-US" sz="2000" b="1" i="1" dirty="0" smtClean="0">
                <a:solidFill>
                  <a:prstClr val="black"/>
                </a:solidFill>
              </a:rPr>
              <a:t>KKP </a:t>
            </a:r>
            <a:r>
              <a:rPr lang="en-US" sz="2000" b="1" i="1" dirty="0" err="1" smtClean="0">
                <a:solidFill>
                  <a:prstClr val="black"/>
                </a:solidFill>
              </a:rPr>
              <a:t>saat</a:t>
            </a:r>
            <a:r>
              <a:rPr lang="en-US" sz="2000" b="1" i="1" dirty="0" smtClean="0">
                <a:solidFill>
                  <a:prstClr val="black"/>
                </a:solidFill>
              </a:rPr>
              <a:t> </a:t>
            </a:r>
            <a:r>
              <a:rPr lang="en-US" sz="2000" b="1" i="1" dirty="0" err="1" smtClean="0">
                <a:solidFill>
                  <a:prstClr val="black"/>
                </a:solidFill>
              </a:rPr>
              <a:t>ini</a:t>
            </a:r>
            <a:r>
              <a:rPr lang="en-US" sz="2000" b="1" i="1" dirty="0" smtClean="0">
                <a:solidFill>
                  <a:prstClr val="black"/>
                </a:solidFill>
              </a:rPr>
              <a:t> </a:t>
            </a:r>
            <a:r>
              <a:rPr lang="en-US" sz="2000" b="1" i="1" dirty="0" err="1" smtClean="0">
                <a:solidFill>
                  <a:prstClr val="black"/>
                </a:solidFill>
              </a:rPr>
              <a:t>telah</a:t>
            </a:r>
            <a:r>
              <a:rPr lang="en-US" sz="2000" b="1" i="1" dirty="0" smtClean="0">
                <a:solidFill>
                  <a:prstClr val="black"/>
                </a:solidFill>
              </a:rPr>
              <a:t> </a:t>
            </a:r>
            <a:r>
              <a:rPr lang="en-US" sz="2000" b="1" i="1" dirty="0" err="1" smtClean="0">
                <a:solidFill>
                  <a:prstClr val="black"/>
                </a:solidFill>
              </a:rPr>
              <a:t>memfasilitasi</a:t>
            </a:r>
            <a:r>
              <a:rPr lang="en-US" sz="2000" b="1" i="1" dirty="0" smtClean="0">
                <a:solidFill>
                  <a:prstClr val="black"/>
                </a:solidFill>
              </a:rPr>
              <a:t> </a:t>
            </a:r>
            <a:r>
              <a:rPr lang="en-US" sz="2000" b="1" i="1" dirty="0" err="1" smtClean="0">
                <a:solidFill>
                  <a:prstClr val="black"/>
                </a:solidFill>
              </a:rPr>
              <a:t>pembuatan</a:t>
            </a:r>
            <a:r>
              <a:rPr lang="en-US" sz="2000" b="1" i="1" dirty="0" smtClean="0">
                <a:solidFill>
                  <a:prstClr val="black"/>
                </a:solidFill>
              </a:rPr>
              <a:t> FS </a:t>
            </a:r>
            <a:r>
              <a:rPr lang="en-US" sz="2000" b="1" i="1" dirty="0" err="1" smtClean="0">
                <a:solidFill>
                  <a:prstClr val="black"/>
                </a:solidFill>
              </a:rPr>
              <a:t>dan</a:t>
            </a:r>
            <a:r>
              <a:rPr lang="en-US" sz="2000" b="1" i="1" dirty="0" smtClean="0">
                <a:solidFill>
                  <a:prstClr val="black"/>
                </a:solidFill>
              </a:rPr>
              <a:t> DED </a:t>
            </a:r>
            <a:r>
              <a:rPr lang="en-US" sz="2000" b="1" i="1" dirty="0" err="1" smtClean="0">
                <a:solidFill>
                  <a:prstClr val="black"/>
                </a:solidFill>
              </a:rPr>
              <a:t>serta</a:t>
            </a:r>
            <a:r>
              <a:rPr lang="en-US" sz="2000" b="1" i="1" dirty="0" smtClean="0">
                <a:solidFill>
                  <a:prstClr val="black"/>
                </a:solidFill>
              </a:rPr>
              <a:t> </a:t>
            </a:r>
            <a:r>
              <a:rPr lang="en-US" sz="2000" b="1" i="1" dirty="0" err="1" smtClean="0">
                <a:solidFill>
                  <a:prstClr val="black"/>
                </a:solidFill>
              </a:rPr>
              <a:t>permohonan</a:t>
            </a:r>
            <a:r>
              <a:rPr lang="en-US" sz="2000" b="1" i="1" dirty="0" smtClean="0">
                <a:solidFill>
                  <a:prstClr val="black"/>
                </a:solidFill>
              </a:rPr>
              <a:t> </a:t>
            </a:r>
            <a:r>
              <a:rPr lang="en-US" sz="2000" b="1" i="1" dirty="0" err="1" smtClean="0">
                <a:solidFill>
                  <a:prstClr val="black"/>
                </a:solidFill>
              </a:rPr>
              <a:t>kesanggupan</a:t>
            </a:r>
            <a:r>
              <a:rPr lang="en-US" sz="2000" b="1" i="1" dirty="0" smtClean="0">
                <a:solidFill>
                  <a:prstClr val="black"/>
                </a:solidFill>
              </a:rPr>
              <a:t> </a:t>
            </a:r>
            <a:r>
              <a:rPr lang="en-US" sz="2000" b="1" i="1" dirty="0" err="1" smtClean="0">
                <a:solidFill>
                  <a:prstClr val="black"/>
                </a:solidFill>
              </a:rPr>
              <a:t>daerah</a:t>
            </a:r>
            <a:r>
              <a:rPr lang="en-US" sz="2000" b="1" i="1" dirty="0" smtClean="0">
                <a:solidFill>
                  <a:prstClr val="black"/>
                </a:solidFill>
              </a:rPr>
              <a:t> </a:t>
            </a:r>
            <a:r>
              <a:rPr lang="en-US" sz="2000" b="1" i="1" dirty="0" err="1" smtClean="0">
                <a:solidFill>
                  <a:prstClr val="black"/>
                </a:solidFill>
              </a:rPr>
              <a:t>untuk</a:t>
            </a:r>
            <a:r>
              <a:rPr lang="en-US" sz="2000" b="1" i="1" dirty="0" smtClean="0">
                <a:solidFill>
                  <a:prstClr val="black"/>
                </a:solidFill>
              </a:rPr>
              <a:t> </a:t>
            </a:r>
            <a:r>
              <a:rPr lang="en-US" sz="2000" b="1" i="1" dirty="0" err="1" smtClean="0">
                <a:solidFill>
                  <a:prstClr val="black"/>
                </a:solidFill>
              </a:rPr>
              <a:t>mengelola</a:t>
            </a:r>
            <a:r>
              <a:rPr lang="en-US" sz="2000" b="1" i="1" dirty="0" smtClean="0">
                <a:solidFill>
                  <a:prstClr val="black"/>
                </a:solidFill>
              </a:rPr>
              <a:t> </a:t>
            </a:r>
            <a:r>
              <a:rPr lang="en-US" sz="2000" b="1" i="1" dirty="0" err="1" smtClean="0">
                <a:solidFill>
                  <a:prstClr val="black"/>
                </a:solidFill>
              </a:rPr>
              <a:t>dan</a:t>
            </a:r>
            <a:r>
              <a:rPr lang="en-US" sz="2000" b="1" i="1" dirty="0" smtClean="0">
                <a:solidFill>
                  <a:prstClr val="black"/>
                </a:solidFill>
              </a:rPr>
              <a:t> </a:t>
            </a:r>
            <a:r>
              <a:rPr lang="en-US" sz="2000" b="1" i="1" dirty="0" err="1" smtClean="0">
                <a:solidFill>
                  <a:prstClr val="black"/>
                </a:solidFill>
              </a:rPr>
              <a:t>menyediakan</a:t>
            </a:r>
            <a:r>
              <a:rPr lang="en-US" sz="2000" b="1" i="1" dirty="0" smtClean="0">
                <a:solidFill>
                  <a:prstClr val="black"/>
                </a:solidFill>
              </a:rPr>
              <a:t> </a:t>
            </a:r>
            <a:r>
              <a:rPr lang="en-US" sz="2000" b="1" i="1" dirty="0" err="1" smtClean="0">
                <a:solidFill>
                  <a:prstClr val="black"/>
                </a:solidFill>
              </a:rPr>
              <a:t>lahan</a:t>
            </a:r>
            <a:r>
              <a:rPr lang="en-US" sz="2000" b="1" i="1" dirty="0" smtClean="0">
                <a:solidFill>
                  <a:prstClr val="black"/>
                </a:solidFill>
              </a:rPr>
              <a:t>.</a:t>
            </a:r>
            <a:endParaRPr lang="pt-BR" sz="2000" i="1" dirty="0" smtClean="0">
              <a:solidFill>
                <a:prstClr val="black"/>
              </a:solidFill>
            </a:endParaRPr>
          </a:p>
        </p:txBody>
      </p:sp>
      <p:graphicFrame>
        <p:nvGraphicFramePr>
          <p:cNvPr id="2" name="Table 1"/>
          <p:cNvGraphicFramePr>
            <a:graphicFrameLocks noGrp="1"/>
          </p:cNvGraphicFramePr>
          <p:nvPr>
            <p:extLst>
              <p:ext uri="{D42A27DB-BD31-4B8C-83A1-F6EECF244321}">
                <p14:modId xmlns="" xmlns:p14="http://schemas.microsoft.com/office/powerpoint/2010/main" val="3008537548"/>
              </p:ext>
            </p:extLst>
          </p:nvPr>
        </p:nvGraphicFramePr>
        <p:xfrm>
          <a:off x="5226673" y="1335462"/>
          <a:ext cx="3823198" cy="4238625"/>
        </p:xfrm>
        <a:graphic>
          <a:graphicData uri="http://schemas.openxmlformats.org/drawingml/2006/table">
            <a:tbl>
              <a:tblPr>
                <a:tableStyleId>{08FB837D-C827-4EFA-A057-4D05807E0F7C}</a:tableStyleId>
              </a:tblPr>
              <a:tblGrid>
                <a:gridCol w="262372"/>
                <a:gridCol w="723497"/>
                <a:gridCol w="786555"/>
                <a:gridCol w="1269094"/>
                <a:gridCol w="781680"/>
              </a:tblGrid>
              <a:tr h="342900">
                <a:tc>
                  <a:txBody>
                    <a:bodyPr/>
                    <a:lstStyle/>
                    <a:p>
                      <a:pPr algn="ctr" fontAlgn="ctr"/>
                      <a:r>
                        <a:rPr lang="en-US" sz="1000" b="1" u="none" strike="noStrike" dirty="0">
                          <a:effectLst/>
                          <a:latin typeface="Century Gothic" panose="020B0502020202020204" pitchFamily="34" charset="0"/>
                        </a:rPr>
                        <a:t>NO</a:t>
                      </a:r>
                      <a:endParaRPr lang="en-US" sz="10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000" b="1" u="none" strike="noStrike" dirty="0">
                          <a:effectLst/>
                          <a:latin typeface="Century Gothic" panose="020B0502020202020204" pitchFamily="34" charset="0"/>
                        </a:rPr>
                        <a:t>PROPINSI</a:t>
                      </a:r>
                      <a:endParaRPr lang="en-US" sz="10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000" b="1" u="none" strike="noStrike" dirty="0">
                          <a:effectLst/>
                          <a:latin typeface="Century Gothic" panose="020B0502020202020204" pitchFamily="34" charset="0"/>
                        </a:rPr>
                        <a:t>KABUPATEN</a:t>
                      </a:r>
                      <a:endParaRPr lang="en-US" sz="10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000" b="1" u="none" strike="noStrike" dirty="0">
                          <a:effectLst/>
                          <a:latin typeface="Century Gothic" panose="020B0502020202020204" pitchFamily="34" charset="0"/>
                        </a:rPr>
                        <a:t>LOKASI</a:t>
                      </a:r>
                      <a:endParaRPr lang="en-US" sz="1000" b="1" i="0" u="none" strike="noStrike" dirty="0">
                        <a:solidFill>
                          <a:srgbClr val="000000"/>
                        </a:solidFill>
                        <a:effectLst/>
                        <a:latin typeface="Century Gothic" panose="020B0502020202020204" pitchFamily="34" charset="0"/>
                      </a:endParaRPr>
                    </a:p>
                  </a:txBody>
                  <a:tcPr marL="9525" marR="9525" marT="9525" marB="0" anchor="ctr"/>
                </a:tc>
                <a:tc>
                  <a:txBody>
                    <a:bodyPr/>
                    <a:lstStyle/>
                    <a:p>
                      <a:pPr algn="ctr" fontAlgn="ctr"/>
                      <a:r>
                        <a:rPr lang="en-US" sz="1000" b="1" u="none" strike="noStrike" dirty="0" smtClean="0">
                          <a:effectLst/>
                          <a:latin typeface="Century Gothic" panose="020B0502020202020204" pitchFamily="34" charset="0"/>
                        </a:rPr>
                        <a:t>KAPASITAS</a:t>
                      </a:r>
                    </a:p>
                    <a:p>
                      <a:pPr algn="ctr" fontAlgn="ctr"/>
                      <a:r>
                        <a:rPr lang="en-US" sz="1000" b="1" u="none" strike="noStrike" dirty="0" smtClean="0">
                          <a:effectLst/>
                          <a:latin typeface="Century Gothic" panose="020B0502020202020204" pitchFamily="34" charset="0"/>
                        </a:rPr>
                        <a:t> </a:t>
                      </a:r>
                      <a:r>
                        <a:rPr lang="en-US" sz="1000" b="1" u="none" strike="noStrike" dirty="0">
                          <a:effectLst/>
                          <a:latin typeface="Century Gothic" panose="020B0502020202020204" pitchFamily="34" charset="0"/>
                        </a:rPr>
                        <a:t>(Kw)</a:t>
                      </a:r>
                      <a:endParaRPr lang="en-US" sz="1000" b="1" i="0" u="none" strike="noStrike" dirty="0">
                        <a:solidFill>
                          <a:srgbClr val="000000"/>
                        </a:solidFill>
                        <a:effectLst/>
                        <a:latin typeface="Century Gothic" panose="020B0502020202020204" pitchFamily="34" charset="0"/>
                      </a:endParaRPr>
                    </a:p>
                  </a:txBody>
                  <a:tcPr marL="9525" marR="9525" marT="9525" marB="0" anchor="ctr"/>
                </a:tc>
              </a:tr>
              <a:tr h="180975">
                <a:tc>
                  <a:txBody>
                    <a:bodyPr/>
                    <a:lstStyle/>
                    <a:p>
                      <a:pPr algn="ctr" fontAlgn="ctr"/>
                      <a:r>
                        <a:rPr lang="en-US" sz="1000" u="none" strike="noStrike" dirty="0">
                          <a:effectLst/>
                          <a:latin typeface="Century Gothic" panose="020B0502020202020204" pitchFamily="34" charset="0"/>
                        </a:rPr>
                        <a:t>1</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ACEH</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ACEH SINGKIL</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DS. BALAI, P. BANYAK</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75</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361950">
                <a:tc>
                  <a:txBody>
                    <a:bodyPr/>
                    <a:lstStyle/>
                    <a:p>
                      <a:pPr algn="ctr" fontAlgn="ctr"/>
                      <a:r>
                        <a:rPr lang="en-US" sz="1000" u="none" strike="noStrike">
                          <a:effectLst/>
                          <a:latin typeface="Century Gothic" panose="020B0502020202020204" pitchFamily="34" charset="0"/>
                        </a:rPr>
                        <a:t>2</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ACEH</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SIMEULEU</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DS. TEUPAH TENGAH/ DS. LASIKIN KEC. SIMEULEU TENGAH</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350</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180975">
                <a:tc>
                  <a:txBody>
                    <a:bodyPr/>
                    <a:lstStyle/>
                    <a:p>
                      <a:pPr algn="ctr" fontAlgn="ctr"/>
                      <a:r>
                        <a:rPr lang="en-US" sz="1000" u="none" strike="noStrike">
                          <a:effectLst/>
                          <a:latin typeface="Century Gothic" panose="020B0502020202020204" pitchFamily="34" charset="0"/>
                        </a:rPr>
                        <a:t>3</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SUMATERA UTARA</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NIAS SELATAN</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P. TANAHMASA, TELUK DALAM</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dirty="0">
                          <a:effectLst/>
                          <a:latin typeface="Century Gothic" panose="020B0502020202020204" pitchFamily="34" charset="0"/>
                        </a:rPr>
                        <a:t>75</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r>
              <a:tr h="180975">
                <a:tc>
                  <a:txBody>
                    <a:bodyPr/>
                    <a:lstStyle/>
                    <a:p>
                      <a:pPr algn="ctr" fontAlgn="ctr"/>
                      <a:r>
                        <a:rPr lang="en-US" sz="1000" u="none" strike="noStrike">
                          <a:effectLst/>
                          <a:latin typeface="Century Gothic" panose="020B0502020202020204" pitchFamily="34" charset="0"/>
                        </a:rPr>
                        <a:t>4</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SUMATERA UTARA</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NIAS SELATAN</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P. TANAHBALA, TELUK DALAM</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75</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180975">
                <a:tc>
                  <a:txBody>
                    <a:bodyPr/>
                    <a:lstStyle/>
                    <a:p>
                      <a:pPr algn="ctr" fontAlgn="ctr"/>
                      <a:r>
                        <a:rPr lang="en-US" sz="1000" u="none" strike="noStrike">
                          <a:effectLst/>
                          <a:latin typeface="Century Gothic" panose="020B0502020202020204" pitchFamily="34" charset="0"/>
                        </a:rPr>
                        <a:t>5</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SUMATERA UTARA</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NIAS SELATAN</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P. TELO, TELUK DALAM</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75</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361950">
                <a:tc>
                  <a:txBody>
                    <a:bodyPr/>
                    <a:lstStyle/>
                    <a:p>
                      <a:pPr algn="ctr" fontAlgn="ctr"/>
                      <a:r>
                        <a:rPr lang="en-US" sz="1000" u="none" strike="noStrike">
                          <a:effectLst/>
                          <a:latin typeface="Century Gothic" panose="020B0502020202020204" pitchFamily="34" charset="0"/>
                        </a:rPr>
                        <a:t>6</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SUMATERA BARAT</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KEP. MENTAWAI</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fi-FI" sz="1000" u="none" strike="noStrike" dirty="0">
                          <a:effectLst/>
                          <a:latin typeface="Century Gothic" panose="020B0502020202020204" pitchFamily="34" charset="0"/>
                        </a:rPr>
                        <a:t>DS. TUAPEJAT, KEC. SIPORA UTARA</a:t>
                      </a:r>
                      <a:endParaRPr lang="fi-FI"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200</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361950">
                <a:tc>
                  <a:txBody>
                    <a:bodyPr/>
                    <a:lstStyle/>
                    <a:p>
                      <a:pPr algn="ctr" fontAlgn="ctr"/>
                      <a:r>
                        <a:rPr lang="en-US" sz="1000" u="none" strike="noStrike">
                          <a:effectLst/>
                          <a:latin typeface="Century Gothic" panose="020B0502020202020204" pitchFamily="34" charset="0"/>
                        </a:rPr>
                        <a:t>7</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KEPULAUAN RIAU</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KEP. KARIMUN</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DS. KUNDUR, KEC. TANJUNG BATU</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a:effectLst/>
                          <a:latin typeface="Century Gothic" panose="020B0502020202020204" pitchFamily="34" charset="0"/>
                        </a:rPr>
                        <a:t>350</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r>
              <a:tr h="180975">
                <a:tc>
                  <a:txBody>
                    <a:bodyPr/>
                    <a:lstStyle/>
                    <a:p>
                      <a:pPr algn="ctr" fontAlgn="ctr"/>
                      <a:r>
                        <a:rPr lang="en-US" sz="1000" u="none" strike="noStrike">
                          <a:effectLst/>
                          <a:latin typeface="Century Gothic" panose="020B0502020202020204" pitchFamily="34" charset="0"/>
                        </a:rPr>
                        <a:t>8</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NTT</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TIMUR TENGAH UTARA</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DS. NAEKAKE, KEC. MUTIS</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dirty="0">
                          <a:effectLst/>
                          <a:latin typeface="Century Gothic" panose="020B0502020202020204" pitchFamily="34" charset="0"/>
                        </a:rPr>
                        <a:t>100</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r>
              <a:tr h="361950">
                <a:tc>
                  <a:txBody>
                    <a:bodyPr/>
                    <a:lstStyle/>
                    <a:p>
                      <a:pPr algn="ctr" fontAlgn="ctr"/>
                      <a:r>
                        <a:rPr lang="en-US" sz="1000" u="none" strike="noStrike">
                          <a:effectLst/>
                          <a:latin typeface="Century Gothic" panose="020B0502020202020204" pitchFamily="34" charset="0"/>
                        </a:rPr>
                        <a:t>9</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SULAWESI UTARA</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KEP. TALAUD</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DS. KARATUNG, KEC. KEP. NANUSA</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dirty="0">
                          <a:effectLst/>
                          <a:latin typeface="Century Gothic" panose="020B0502020202020204" pitchFamily="34" charset="0"/>
                        </a:rPr>
                        <a:t>100</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r>
              <a:tr h="361950">
                <a:tc>
                  <a:txBody>
                    <a:bodyPr/>
                    <a:lstStyle/>
                    <a:p>
                      <a:pPr algn="ctr" fontAlgn="ctr"/>
                      <a:r>
                        <a:rPr lang="en-US" sz="1000" u="none" strike="noStrike">
                          <a:effectLst/>
                          <a:latin typeface="Century Gothic" panose="020B0502020202020204" pitchFamily="34" charset="0"/>
                        </a:rPr>
                        <a:t>10</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NTT</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a:effectLst/>
                          <a:latin typeface="Century Gothic" panose="020B0502020202020204" pitchFamily="34" charset="0"/>
                        </a:rPr>
                        <a:t>MBD</a:t>
                      </a:r>
                      <a:endParaRPr lang="en-US" sz="1000" b="0" i="0" u="none" strike="noStrike">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l" fontAlgn="ctr"/>
                      <a:r>
                        <a:rPr lang="en-US" sz="1000" u="none" strike="noStrike" dirty="0">
                          <a:effectLst/>
                          <a:latin typeface="Century Gothic" panose="020B0502020202020204" pitchFamily="34" charset="0"/>
                        </a:rPr>
                        <a:t>P. BABAR, DS. TEPA/LEWUIRUNG, KEC. BABAR TIMUR</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c>
                  <a:txBody>
                    <a:bodyPr/>
                    <a:lstStyle/>
                    <a:p>
                      <a:pPr algn="ctr" fontAlgn="ctr"/>
                      <a:r>
                        <a:rPr lang="en-US" sz="1000" u="none" strike="noStrike" dirty="0">
                          <a:effectLst/>
                          <a:latin typeface="Century Gothic" panose="020B0502020202020204" pitchFamily="34" charset="0"/>
                        </a:rPr>
                        <a:t>100</a:t>
                      </a:r>
                      <a:endParaRPr lang="en-US" sz="1000" b="0" i="0" u="none" strike="noStrike" dirty="0">
                        <a:solidFill>
                          <a:srgbClr val="000000"/>
                        </a:solidFill>
                        <a:effectLst/>
                        <a:latin typeface="Century Gothic" panose="020B0502020202020204" pitchFamily="34" charset="0"/>
                      </a:endParaRPr>
                    </a:p>
                  </a:txBody>
                  <a:tcPr marL="9525" marR="9525" marT="9525" marB="0" anchor="ctr">
                    <a:solidFill>
                      <a:schemeClr val="bg1"/>
                    </a:solidFill>
                  </a:tcPr>
                </a:tc>
              </a:tr>
            </a:tbl>
          </a:graphicData>
        </a:graphic>
      </p:graphicFrame>
      <p:graphicFrame>
        <p:nvGraphicFramePr>
          <p:cNvPr id="3" name="Table 2"/>
          <p:cNvGraphicFramePr>
            <a:graphicFrameLocks noGrp="1"/>
          </p:cNvGraphicFramePr>
          <p:nvPr>
            <p:extLst>
              <p:ext uri="{D42A27DB-BD31-4B8C-83A1-F6EECF244321}">
                <p14:modId xmlns="" xmlns:p14="http://schemas.microsoft.com/office/powerpoint/2010/main" val="2658089508"/>
              </p:ext>
            </p:extLst>
          </p:nvPr>
        </p:nvGraphicFramePr>
        <p:xfrm>
          <a:off x="1363359" y="1325659"/>
          <a:ext cx="3665842" cy="4241422"/>
        </p:xfrm>
        <a:graphic>
          <a:graphicData uri="http://schemas.openxmlformats.org/drawingml/2006/table">
            <a:tbl>
              <a:tblPr>
                <a:tableStyleId>{08FB837D-C827-4EFA-A057-4D05807E0F7C}</a:tableStyleId>
              </a:tblPr>
              <a:tblGrid>
                <a:gridCol w="405399"/>
                <a:gridCol w="1028592"/>
                <a:gridCol w="1028592"/>
                <a:gridCol w="821580"/>
                <a:gridCol w="381679"/>
              </a:tblGrid>
              <a:tr h="412630">
                <a:tc>
                  <a:txBody>
                    <a:bodyPr/>
                    <a:lstStyle/>
                    <a:p>
                      <a:pPr marL="0" algn="ctr" defTabSz="914400" rtl="0" eaLnBrk="1" fontAlgn="ctr" latinLnBrk="0" hangingPunct="1"/>
                      <a:r>
                        <a:rPr lang="en-US" sz="1000" b="1" u="none" strike="noStrike" kern="1200" dirty="0">
                          <a:effectLst/>
                        </a:rPr>
                        <a:t>NO</a:t>
                      </a:r>
                      <a:endParaRPr lang="en-US" sz="1000" b="1" u="none" strike="noStrike" kern="1200" dirty="0">
                        <a:solidFill>
                          <a:schemeClr val="dk1"/>
                        </a:solidFill>
                        <a:effectLst/>
                        <a:latin typeface="Century Gothic" panose="020B0502020202020204" pitchFamily="34" charset="0"/>
                        <a:ea typeface="+mn-ea"/>
                        <a:cs typeface="+mn-cs"/>
                      </a:endParaRPr>
                    </a:p>
                  </a:txBody>
                  <a:tcPr marL="0" marR="0" marT="0" marB="0" anchor="ctr"/>
                </a:tc>
                <a:tc>
                  <a:txBody>
                    <a:bodyPr/>
                    <a:lstStyle/>
                    <a:p>
                      <a:pPr marL="0" algn="ctr" defTabSz="914400" rtl="0" eaLnBrk="1" fontAlgn="ctr" latinLnBrk="0" hangingPunct="1"/>
                      <a:r>
                        <a:rPr lang="en-US" sz="1000" b="1" u="none" strike="noStrike" kern="1200" dirty="0">
                          <a:effectLst/>
                        </a:rPr>
                        <a:t>PROVINSI</a:t>
                      </a:r>
                      <a:endParaRPr lang="en-US" sz="1000" b="1" u="none" strike="noStrike" kern="1200" dirty="0">
                        <a:solidFill>
                          <a:schemeClr val="dk1"/>
                        </a:solidFill>
                        <a:effectLst/>
                        <a:latin typeface="Century Gothic" panose="020B0502020202020204" pitchFamily="34" charset="0"/>
                        <a:ea typeface="+mn-ea"/>
                        <a:cs typeface="+mn-cs"/>
                      </a:endParaRPr>
                    </a:p>
                  </a:txBody>
                  <a:tcPr marL="0" marR="0" marT="0" marB="0" anchor="ctr"/>
                </a:tc>
                <a:tc>
                  <a:txBody>
                    <a:bodyPr/>
                    <a:lstStyle/>
                    <a:p>
                      <a:pPr marL="0" algn="ctr" defTabSz="914400" rtl="0" eaLnBrk="1" fontAlgn="ctr" latinLnBrk="0" hangingPunct="1"/>
                      <a:r>
                        <a:rPr lang="en-US" sz="1000" b="1" u="none" strike="noStrike" kern="1200" dirty="0">
                          <a:effectLst/>
                        </a:rPr>
                        <a:t>KABUPATEN</a:t>
                      </a:r>
                      <a:r>
                        <a:rPr lang="en-US" sz="1000" b="1" u="none" strike="noStrike" kern="1200" dirty="0" smtClean="0">
                          <a:effectLst/>
                        </a:rPr>
                        <a:t>/ KOTA</a:t>
                      </a:r>
                      <a:endParaRPr lang="en-US" sz="1000" b="1" u="none" strike="noStrike" kern="1200" dirty="0">
                        <a:solidFill>
                          <a:schemeClr val="dk1"/>
                        </a:solidFill>
                        <a:effectLst/>
                        <a:latin typeface="Century Gothic" panose="020B0502020202020204" pitchFamily="34" charset="0"/>
                        <a:ea typeface="+mn-ea"/>
                        <a:cs typeface="+mn-cs"/>
                      </a:endParaRPr>
                    </a:p>
                  </a:txBody>
                  <a:tcPr marL="0" marR="0" marT="0" marB="0" anchor="ctr"/>
                </a:tc>
                <a:tc>
                  <a:txBody>
                    <a:bodyPr/>
                    <a:lstStyle/>
                    <a:p>
                      <a:pPr marL="0" algn="ctr" defTabSz="914400" rtl="0" eaLnBrk="1" fontAlgn="ctr" latinLnBrk="0" hangingPunct="1"/>
                      <a:r>
                        <a:rPr lang="en-US" sz="1000" b="1" u="none" strike="noStrike" kern="1200" dirty="0">
                          <a:effectLst/>
                        </a:rPr>
                        <a:t>PULAU</a:t>
                      </a:r>
                      <a:endParaRPr lang="en-US" sz="1000" b="1" u="none" strike="noStrike" kern="1200" dirty="0">
                        <a:solidFill>
                          <a:schemeClr val="dk1"/>
                        </a:solidFill>
                        <a:effectLst/>
                        <a:latin typeface="Century Gothic" panose="020B0502020202020204" pitchFamily="34" charset="0"/>
                        <a:ea typeface="+mn-ea"/>
                        <a:cs typeface="+mn-cs"/>
                      </a:endParaRPr>
                    </a:p>
                  </a:txBody>
                  <a:tcPr marL="0" marR="0" marT="0" marB="0" anchor="ctr"/>
                </a:tc>
                <a:tc>
                  <a:txBody>
                    <a:bodyPr/>
                    <a:lstStyle/>
                    <a:p>
                      <a:pPr marL="0" algn="ctr" defTabSz="914400" rtl="0" eaLnBrk="1" fontAlgn="ctr" latinLnBrk="0" hangingPunct="1"/>
                      <a:r>
                        <a:rPr lang="en-US" sz="1000" b="1" u="none" strike="noStrike" kern="1200" dirty="0" err="1" smtClean="0">
                          <a:effectLst/>
                        </a:rPr>
                        <a:t>KWp</a:t>
                      </a:r>
                      <a:endParaRPr lang="en-US" sz="1000" b="1" u="none" strike="noStrike" kern="1200" dirty="0">
                        <a:solidFill>
                          <a:schemeClr val="dk1"/>
                        </a:solidFill>
                        <a:effectLst/>
                        <a:latin typeface="Century Gothic" panose="020B0502020202020204" pitchFamily="34" charset="0"/>
                        <a:ea typeface="+mn-ea"/>
                        <a:cs typeface="+mn-cs"/>
                      </a:endParaRPr>
                    </a:p>
                  </a:txBody>
                  <a:tcPr marL="0" marR="0" marT="0" marB="0" anchor="ctr"/>
                </a:tc>
              </a:tr>
              <a:tr h="348072">
                <a:tc>
                  <a:txBody>
                    <a:bodyPr/>
                    <a:lstStyle/>
                    <a:p>
                      <a:pPr marL="0" algn="l" defTabSz="914400" rtl="0" eaLnBrk="1" fontAlgn="ctr" latinLnBrk="0" hangingPunct="1"/>
                      <a:r>
                        <a:rPr lang="en-US" sz="1000" u="none" strike="noStrike" kern="1200" dirty="0">
                          <a:effectLst/>
                        </a:rPr>
                        <a:t>1</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SUMATERA BARAT</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KEPULAUAN MENTAWAI</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SIBERUT UTARA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75.00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2</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LAMPUNG</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TANGGAMUS</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TABUHAN</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30.00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3</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NUSA TENGGARA TIMUR</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ALOR</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TEREWENG</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30.00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4</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NUSA TENGGARA TIMUR</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ROTE NDAO</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ROTE</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75.00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5</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NUSA TENGGARA TIMUR</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SABU RAIJUA</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RAIJUA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50.00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6</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KALIMANTAN TIMUR</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BERAU</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 MARATUA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50.00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7</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SULAWESI TENGAH</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TOLI-TOLI</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P. LUTUNGAN</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30.00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8</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SULAWESI SELATAN</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KEPULAUAN SELAYAR</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P. RAJUNI KECIL</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75.00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9</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MALUKU</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MALUKU TENGGARA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P. TANIMBAR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30.00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10</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PAPUA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SUPIORI</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P. INSUMBABI</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30.00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r h="348072">
                <a:tc>
                  <a:txBody>
                    <a:bodyPr/>
                    <a:lstStyle/>
                    <a:p>
                      <a:pPr marL="0" algn="l" defTabSz="914400" rtl="0" eaLnBrk="1" fontAlgn="ctr" latinLnBrk="0" hangingPunct="1"/>
                      <a:r>
                        <a:rPr lang="en-US" sz="1000" u="none" strike="noStrike" kern="1200">
                          <a:effectLst/>
                        </a:rPr>
                        <a:t>11</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PAPUA</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a:effectLst/>
                        </a:rPr>
                        <a:t>SUPIORI</a:t>
                      </a:r>
                      <a:endParaRPr lang="en-US" sz="1000" u="none" strike="noStrike" kern="120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P. RANI</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c>
                  <a:txBody>
                    <a:bodyPr/>
                    <a:lstStyle/>
                    <a:p>
                      <a:pPr marL="0" algn="l" defTabSz="914400" rtl="0" eaLnBrk="1" fontAlgn="ctr" latinLnBrk="0" hangingPunct="1"/>
                      <a:r>
                        <a:rPr lang="en-US" sz="1000" u="none" strike="noStrike" kern="1200" dirty="0">
                          <a:effectLst/>
                        </a:rPr>
                        <a:t>      50.00 </a:t>
                      </a:r>
                      <a:endParaRPr lang="en-US" sz="1000" u="none" strike="noStrike" kern="1200" dirty="0">
                        <a:solidFill>
                          <a:schemeClr val="dk1"/>
                        </a:solidFill>
                        <a:effectLst/>
                        <a:latin typeface="Century Gothic" panose="020B0502020202020204" pitchFamily="34" charset="0"/>
                        <a:ea typeface="+mn-ea"/>
                        <a:cs typeface="+mn-cs"/>
                      </a:endParaRPr>
                    </a:p>
                  </a:txBody>
                  <a:tcPr marL="0" marR="0" marT="0" marB="0" anchor="ctr">
                    <a:solidFill>
                      <a:schemeClr val="bg1"/>
                    </a:solidFill>
                  </a:tcPr>
                </a:tc>
              </a:tr>
            </a:tbl>
          </a:graphicData>
        </a:graphic>
      </p:graphicFrame>
    </p:spTree>
    <p:extLst>
      <p:ext uri="{BB962C8B-B14F-4D97-AF65-F5344CB8AC3E}">
        <p14:creationId xmlns="" xmlns:p14="http://schemas.microsoft.com/office/powerpoint/2010/main" val="1984802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51380" y="1659796"/>
            <a:ext cx="4512505" cy="1631216"/>
          </a:xfrm>
          <a:prstGeom prst="rect">
            <a:avLst/>
          </a:prstGeom>
        </p:spPr>
        <p:txBody>
          <a:bodyPr wrap="square">
            <a:spAutoFit/>
          </a:bodyPr>
          <a:lstStyle/>
          <a:p>
            <a:r>
              <a:rPr lang="pt-BR" sz="2000" b="1" dirty="0" smtClean="0">
                <a:solidFill>
                  <a:prstClr val="black"/>
                </a:solidFill>
              </a:rPr>
              <a:t>REALISASI</a:t>
            </a:r>
          </a:p>
          <a:p>
            <a:pPr marL="285750" indent="-285750">
              <a:buFont typeface="Wingdings" panose="05000000000000000000" pitchFamily="2" charset="2"/>
              <a:buChar char="Ø"/>
            </a:pPr>
            <a:r>
              <a:rPr lang="en-US" sz="2000" dirty="0" err="1" smtClean="0">
                <a:solidFill>
                  <a:prstClr val="black"/>
                </a:solidFill>
              </a:rPr>
              <a:t>Tahun</a:t>
            </a:r>
            <a:r>
              <a:rPr lang="en-US" sz="2000" dirty="0" smtClean="0">
                <a:solidFill>
                  <a:prstClr val="black"/>
                </a:solidFill>
              </a:rPr>
              <a:t> 2015, </a:t>
            </a:r>
            <a:r>
              <a:rPr lang="en-US" sz="2000" dirty="0" err="1" smtClean="0">
                <a:solidFill>
                  <a:prstClr val="black"/>
                </a:solidFill>
              </a:rPr>
              <a:t>akan</a:t>
            </a:r>
            <a:r>
              <a:rPr lang="en-US" sz="2000" dirty="0" smtClean="0">
                <a:solidFill>
                  <a:prstClr val="black"/>
                </a:solidFill>
              </a:rPr>
              <a:t> </a:t>
            </a:r>
            <a:r>
              <a:rPr lang="en-US" sz="2000" dirty="0" err="1" smtClean="0">
                <a:solidFill>
                  <a:prstClr val="black"/>
                </a:solidFill>
              </a:rPr>
              <a:t>dibangun</a:t>
            </a:r>
            <a:r>
              <a:rPr lang="en-US" sz="2000" dirty="0" smtClean="0">
                <a:solidFill>
                  <a:prstClr val="black"/>
                </a:solidFill>
              </a:rPr>
              <a:t> BTS : BTS, </a:t>
            </a:r>
            <a:r>
              <a:rPr lang="en-US" sz="2000" dirty="0" err="1" smtClean="0">
                <a:solidFill>
                  <a:prstClr val="black"/>
                </a:solidFill>
              </a:rPr>
              <a:t>Transmisi</a:t>
            </a:r>
            <a:r>
              <a:rPr lang="en-US" sz="2000" dirty="0" smtClean="0">
                <a:solidFill>
                  <a:prstClr val="black"/>
                </a:solidFill>
              </a:rPr>
              <a:t>, </a:t>
            </a:r>
            <a:r>
              <a:rPr lang="en-US" sz="2000" dirty="0" err="1" smtClean="0">
                <a:solidFill>
                  <a:prstClr val="black"/>
                </a:solidFill>
              </a:rPr>
              <a:t>dan</a:t>
            </a:r>
            <a:r>
              <a:rPr lang="en-US" sz="2000" dirty="0" smtClean="0">
                <a:solidFill>
                  <a:prstClr val="black"/>
                </a:solidFill>
              </a:rPr>
              <a:t> Tower di </a:t>
            </a:r>
            <a:r>
              <a:rPr lang="en-US" sz="2000" dirty="0" err="1" smtClean="0">
                <a:solidFill>
                  <a:prstClr val="black"/>
                </a:solidFill>
              </a:rPr>
              <a:t>Pulau</a:t>
            </a:r>
            <a:r>
              <a:rPr lang="en-US" sz="2000" dirty="0" smtClean="0">
                <a:solidFill>
                  <a:prstClr val="black"/>
                </a:solidFill>
              </a:rPr>
              <a:t> </a:t>
            </a:r>
            <a:r>
              <a:rPr lang="en-US" sz="2000" dirty="0" err="1" smtClean="0">
                <a:solidFill>
                  <a:prstClr val="black"/>
                </a:solidFill>
              </a:rPr>
              <a:t>Liran</a:t>
            </a:r>
            <a:r>
              <a:rPr lang="en-US" sz="2000" dirty="0" smtClean="0">
                <a:solidFill>
                  <a:prstClr val="black"/>
                </a:solidFill>
              </a:rPr>
              <a:t>, MBD </a:t>
            </a:r>
            <a:r>
              <a:rPr lang="en-US" sz="2000" dirty="0" err="1" smtClean="0">
                <a:solidFill>
                  <a:prstClr val="black"/>
                </a:solidFill>
              </a:rPr>
              <a:t>dan</a:t>
            </a:r>
            <a:r>
              <a:rPr lang="en-US" sz="2000" dirty="0" smtClean="0">
                <a:solidFill>
                  <a:prstClr val="black"/>
                </a:solidFill>
              </a:rPr>
              <a:t> </a:t>
            </a:r>
            <a:r>
              <a:rPr lang="en-US" sz="2000" dirty="0" err="1" smtClean="0">
                <a:solidFill>
                  <a:prstClr val="black"/>
                </a:solidFill>
              </a:rPr>
              <a:t>Pulau</a:t>
            </a:r>
            <a:r>
              <a:rPr lang="en-US" sz="2000" dirty="0" smtClean="0">
                <a:solidFill>
                  <a:prstClr val="black"/>
                </a:solidFill>
              </a:rPr>
              <a:t> </a:t>
            </a:r>
            <a:r>
              <a:rPr lang="en-US" sz="2000" dirty="0" err="1" smtClean="0">
                <a:solidFill>
                  <a:prstClr val="black"/>
                </a:solidFill>
              </a:rPr>
              <a:t>Bepondi</a:t>
            </a:r>
            <a:r>
              <a:rPr lang="en-US" sz="2000" dirty="0" smtClean="0">
                <a:solidFill>
                  <a:prstClr val="black"/>
                </a:solidFill>
              </a:rPr>
              <a:t>, </a:t>
            </a:r>
            <a:r>
              <a:rPr lang="en-US" sz="2000" dirty="0" err="1" smtClean="0">
                <a:solidFill>
                  <a:prstClr val="black"/>
                </a:solidFill>
              </a:rPr>
              <a:t>Supiori</a:t>
            </a:r>
            <a:r>
              <a:rPr lang="en-US" sz="2000" dirty="0" smtClean="0">
                <a:solidFill>
                  <a:prstClr val="black"/>
                </a:solidFill>
              </a:rPr>
              <a:t>. Serta </a:t>
            </a:r>
            <a:r>
              <a:rPr lang="en-US" sz="2000" dirty="0" err="1" smtClean="0">
                <a:solidFill>
                  <a:prstClr val="black"/>
                </a:solidFill>
              </a:rPr>
              <a:t>penguat</a:t>
            </a:r>
            <a:r>
              <a:rPr lang="en-US" sz="2000" dirty="0" smtClean="0">
                <a:solidFill>
                  <a:prstClr val="black"/>
                </a:solidFill>
              </a:rPr>
              <a:t> signal di </a:t>
            </a:r>
            <a:r>
              <a:rPr lang="en-US" sz="2000" dirty="0" err="1" smtClean="0">
                <a:solidFill>
                  <a:prstClr val="black"/>
                </a:solidFill>
              </a:rPr>
              <a:t>Pulau</a:t>
            </a:r>
            <a:r>
              <a:rPr lang="en-US" sz="2000" dirty="0" smtClean="0">
                <a:solidFill>
                  <a:prstClr val="black"/>
                </a:solidFill>
              </a:rPr>
              <a:t> </a:t>
            </a:r>
            <a:r>
              <a:rPr lang="en-US" sz="2000" dirty="0" err="1" smtClean="0">
                <a:solidFill>
                  <a:prstClr val="black"/>
                </a:solidFill>
              </a:rPr>
              <a:t>Maratua</a:t>
            </a:r>
            <a:r>
              <a:rPr lang="en-US" sz="2000" dirty="0" smtClean="0">
                <a:solidFill>
                  <a:prstClr val="black"/>
                </a:solidFill>
              </a:rPr>
              <a:t>.</a:t>
            </a:r>
            <a:endParaRPr lang="pt-BR" sz="2000" dirty="0" smtClean="0">
              <a:solidFill>
                <a:prstClr val="black"/>
              </a:solidFill>
            </a:endParaRPr>
          </a:p>
        </p:txBody>
      </p:sp>
      <p:sp>
        <p:nvSpPr>
          <p:cNvPr id="9" name="TextBox 8"/>
          <p:cNvSpPr txBox="1"/>
          <p:nvPr/>
        </p:nvSpPr>
        <p:spPr>
          <a:xfrm>
            <a:off x="126230" y="146892"/>
            <a:ext cx="5378823" cy="523220"/>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800" b="0" dirty="0" smtClean="0"/>
              <a:t>PERJANJIAN KERJASAMA</a:t>
            </a:r>
            <a:endParaRPr lang="en-US" sz="2800" b="0" dirty="0"/>
          </a:p>
        </p:txBody>
      </p:sp>
      <p:sp>
        <p:nvSpPr>
          <p:cNvPr id="10" name="TextBox 9"/>
          <p:cNvSpPr txBox="1"/>
          <p:nvPr/>
        </p:nvSpPr>
        <p:spPr>
          <a:xfrm>
            <a:off x="97202" y="697114"/>
            <a:ext cx="4163382" cy="64633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pPr algn="ctr"/>
            <a:r>
              <a:rPr lang="en-US" sz="1800" b="0" dirty="0" smtClean="0"/>
              <a:t>DITJEN KP3K-KKP &amp; </a:t>
            </a:r>
          </a:p>
          <a:p>
            <a:pPr algn="ctr"/>
            <a:r>
              <a:rPr lang="en-US" sz="1800" b="0" dirty="0" smtClean="0"/>
              <a:t>DITJEN PPI - KEMENKOMINFO</a:t>
            </a:r>
            <a:endParaRPr lang="en-US" sz="1800" b="0" dirty="0"/>
          </a:p>
        </p:txBody>
      </p:sp>
      <p:pic>
        <p:nvPicPr>
          <p:cNvPr id="2" name="Picture 1"/>
          <p:cNvPicPr>
            <a:picLocks noChangeAspect="1"/>
          </p:cNvPicPr>
          <p:nvPr/>
        </p:nvPicPr>
        <p:blipFill>
          <a:blip r:embed="rId3"/>
          <a:stretch>
            <a:fillRect/>
          </a:stretch>
        </p:blipFill>
        <p:spPr>
          <a:xfrm>
            <a:off x="5159307" y="1438834"/>
            <a:ext cx="3621623" cy="5124119"/>
          </a:xfrm>
          <a:prstGeom prst="rect">
            <a:avLst/>
          </a:prstGeom>
        </p:spPr>
      </p:pic>
    </p:spTree>
    <p:extLst>
      <p:ext uri="{BB962C8B-B14F-4D97-AF65-F5344CB8AC3E}">
        <p14:creationId xmlns="" xmlns:p14="http://schemas.microsoft.com/office/powerpoint/2010/main" val="12227825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32" name="TextBox 31"/>
          <p:cNvSpPr txBox="1"/>
          <p:nvPr/>
        </p:nvSpPr>
        <p:spPr>
          <a:xfrm>
            <a:off x="1363359" y="217714"/>
            <a:ext cx="7269652" cy="707886"/>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000" b="0" dirty="0" smtClean="0"/>
              <a:t>PEMBANGUNAN TITIK LABUH</a:t>
            </a:r>
            <a:endParaRPr lang="en-US" sz="4000" b="0" dirty="0"/>
          </a:p>
        </p:txBody>
      </p:sp>
      <p:sp>
        <p:nvSpPr>
          <p:cNvPr id="15" name="Rectangle 14"/>
          <p:cNvSpPr/>
          <p:nvPr/>
        </p:nvSpPr>
        <p:spPr>
          <a:xfrm>
            <a:off x="1552045" y="1756974"/>
            <a:ext cx="7422314" cy="1323439"/>
          </a:xfrm>
          <a:prstGeom prst="rect">
            <a:avLst/>
          </a:prstGeom>
        </p:spPr>
        <p:txBody>
          <a:bodyPr wrap="square">
            <a:spAutoFit/>
          </a:bodyPr>
          <a:lstStyle/>
          <a:p>
            <a:pPr algn="ctr"/>
            <a:r>
              <a:rPr lang="en-US" sz="2000" b="1" i="1" dirty="0" err="1">
                <a:solidFill>
                  <a:prstClr val="black"/>
                </a:solidFill>
              </a:rPr>
              <a:t>Untuk</a:t>
            </a:r>
            <a:r>
              <a:rPr lang="en-US" sz="2000" b="1" i="1" dirty="0">
                <a:solidFill>
                  <a:prstClr val="black"/>
                </a:solidFill>
              </a:rPr>
              <a:t> </a:t>
            </a:r>
            <a:r>
              <a:rPr lang="en-US" sz="2000" b="1" i="1" dirty="0" err="1">
                <a:solidFill>
                  <a:prstClr val="black"/>
                </a:solidFill>
              </a:rPr>
              <a:t>mendukung</a:t>
            </a:r>
            <a:r>
              <a:rPr lang="en-US" sz="2000" b="1" i="1" dirty="0">
                <a:solidFill>
                  <a:prstClr val="black"/>
                </a:solidFill>
              </a:rPr>
              <a:t> </a:t>
            </a:r>
            <a:r>
              <a:rPr lang="en-US" sz="2000" b="1" i="1" dirty="0" err="1">
                <a:solidFill>
                  <a:prstClr val="black"/>
                </a:solidFill>
              </a:rPr>
              <a:t>pengembangan</a:t>
            </a:r>
            <a:r>
              <a:rPr lang="en-US" sz="2000" b="1" i="1" dirty="0">
                <a:solidFill>
                  <a:prstClr val="black"/>
                </a:solidFill>
              </a:rPr>
              <a:t> </a:t>
            </a:r>
            <a:r>
              <a:rPr lang="en-US" sz="2000" b="1" i="1" dirty="0" err="1">
                <a:solidFill>
                  <a:prstClr val="black"/>
                </a:solidFill>
              </a:rPr>
              <a:t>pariwisata</a:t>
            </a:r>
            <a:r>
              <a:rPr lang="en-US" sz="2000" b="1" i="1" dirty="0">
                <a:solidFill>
                  <a:prstClr val="black"/>
                </a:solidFill>
              </a:rPr>
              <a:t> </a:t>
            </a:r>
            <a:r>
              <a:rPr lang="en-US" sz="2000" b="1" i="1" dirty="0" err="1">
                <a:solidFill>
                  <a:prstClr val="black"/>
                </a:solidFill>
              </a:rPr>
              <a:t>bahari</a:t>
            </a:r>
            <a:r>
              <a:rPr lang="en-US" sz="2000" b="1" i="1" dirty="0">
                <a:solidFill>
                  <a:prstClr val="black"/>
                </a:solidFill>
              </a:rPr>
              <a:t> di </a:t>
            </a:r>
            <a:r>
              <a:rPr lang="en-US" sz="2000" b="1" i="1" dirty="0" err="1">
                <a:solidFill>
                  <a:prstClr val="black"/>
                </a:solidFill>
              </a:rPr>
              <a:t>pulau-pulau</a:t>
            </a:r>
            <a:r>
              <a:rPr lang="en-US" sz="2000" b="1" i="1" dirty="0">
                <a:solidFill>
                  <a:prstClr val="black"/>
                </a:solidFill>
              </a:rPr>
              <a:t> </a:t>
            </a:r>
            <a:r>
              <a:rPr lang="en-US" sz="2000" b="1" i="1" dirty="0" err="1">
                <a:solidFill>
                  <a:prstClr val="black"/>
                </a:solidFill>
              </a:rPr>
              <a:t>kecil</a:t>
            </a:r>
            <a:r>
              <a:rPr lang="en-US" sz="2000" b="1" i="1" dirty="0">
                <a:solidFill>
                  <a:prstClr val="black"/>
                </a:solidFill>
              </a:rPr>
              <a:t>,  </a:t>
            </a:r>
            <a:r>
              <a:rPr lang="en-US" sz="2000" b="1" i="1" dirty="0" err="1">
                <a:solidFill>
                  <a:prstClr val="black"/>
                </a:solidFill>
              </a:rPr>
              <a:t>Direktorat</a:t>
            </a:r>
            <a:r>
              <a:rPr lang="en-US" sz="2000" b="1" i="1" dirty="0">
                <a:solidFill>
                  <a:prstClr val="black"/>
                </a:solidFill>
              </a:rPr>
              <a:t> </a:t>
            </a:r>
            <a:r>
              <a:rPr lang="en-US" sz="2000" b="1" i="1" dirty="0" err="1">
                <a:solidFill>
                  <a:prstClr val="black"/>
                </a:solidFill>
              </a:rPr>
              <a:t>Pendayagunaan</a:t>
            </a:r>
            <a:r>
              <a:rPr lang="en-US" sz="2000" b="1" i="1" dirty="0">
                <a:solidFill>
                  <a:prstClr val="black"/>
                </a:solidFill>
              </a:rPr>
              <a:t> PPK </a:t>
            </a:r>
            <a:r>
              <a:rPr lang="en-US" sz="2000" b="1" i="1" dirty="0" err="1">
                <a:solidFill>
                  <a:prstClr val="black"/>
                </a:solidFill>
              </a:rPr>
              <a:t>bersinergi</a:t>
            </a:r>
            <a:r>
              <a:rPr lang="en-US" sz="2000" b="1" i="1" dirty="0">
                <a:solidFill>
                  <a:prstClr val="black"/>
                </a:solidFill>
              </a:rPr>
              <a:t> </a:t>
            </a:r>
            <a:r>
              <a:rPr lang="en-US" sz="2000" b="1" i="1" dirty="0" err="1">
                <a:solidFill>
                  <a:prstClr val="black"/>
                </a:solidFill>
              </a:rPr>
              <a:t>dengan</a:t>
            </a:r>
            <a:r>
              <a:rPr lang="en-US" sz="2000" b="1" i="1" dirty="0">
                <a:solidFill>
                  <a:prstClr val="black"/>
                </a:solidFill>
              </a:rPr>
              <a:t> </a:t>
            </a:r>
            <a:r>
              <a:rPr lang="en-US" sz="2000" b="1" i="1" dirty="0" err="1">
                <a:solidFill>
                  <a:prstClr val="black"/>
                </a:solidFill>
              </a:rPr>
              <a:t>Kementerian</a:t>
            </a:r>
            <a:r>
              <a:rPr lang="en-US" sz="2000" b="1" i="1" dirty="0">
                <a:solidFill>
                  <a:prstClr val="black"/>
                </a:solidFill>
              </a:rPr>
              <a:t> </a:t>
            </a:r>
            <a:r>
              <a:rPr lang="en-US" sz="2000" b="1" i="1" dirty="0" err="1">
                <a:solidFill>
                  <a:prstClr val="black"/>
                </a:solidFill>
              </a:rPr>
              <a:t>Pariwisata</a:t>
            </a:r>
            <a:r>
              <a:rPr lang="en-US" sz="2000" b="1" i="1" dirty="0">
                <a:solidFill>
                  <a:prstClr val="black"/>
                </a:solidFill>
              </a:rPr>
              <a:t> </a:t>
            </a:r>
            <a:r>
              <a:rPr lang="en-US" sz="2000" b="1" i="1" dirty="0" err="1">
                <a:solidFill>
                  <a:prstClr val="black"/>
                </a:solidFill>
              </a:rPr>
              <a:t>akan</a:t>
            </a:r>
            <a:r>
              <a:rPr lang="en-US" sz="2000" b="1" i="1" dirty="0">
                <a:solidFill>
                  <a:prstClr val="black"/>
                </a:solidFill>
              </a:rPr>
              <a:t> </a:t>
            </a:r>
            <a:r>
              <a:rPr lang="en-US" sz="2000" b="1" i="1" dirty="0" err="1">
                <a:solidFill>
                  <a:prstClr val="black"/>
                </a:solidFill>
              </a:rPr>
              <a:t>membangun</a:t>
            </a:r>
            <a:r>
              <a:rPr lang="en-US" sz="2000" b="1" i="1" dirty="0">
                <a:solidFill>
                  <a:prstClr val="black"/>
                </a:solidFill>
              </a:rPr>
              <a:t> </a:t>
            </a:r>
            <a:r>
              <a:rPr lang="en-US" sz="2000" b="1" i="1" dirty="0" err="1">
                <a:solidFill>
                  <a:prstClr val="black"/>
                </a:solidFill>
              </a:rPr>
              <a:t>sarana-prasarana</a:t>
            </a:r>
            <a:r>
              <a:rPr lang="en-US" sz="2000" b="1" i="1" dirty="0">
                <a:solidFill>
                  <a:prstClr val="black"/>
                </a:solidFill>
              </a:rPr>
              <a:t> di PPK </a:t>
            </a:r>
            <a:r>
              <a:rPr lang="en-US" sz="2000" b="1" i="1" dirty="0" err="1">
                <a:solidFill>
                  <a:prstClr val="black"/>
                </a:solidFill>
              </a:rPr>
              <a:t>berupa</a:t>
            </a:r>
            <a:r>
              <a:rPr lang="en-US" sz="2000" b="1" i="1" dirty="0">
                <a:solidFill>
                  <a:prstClr val="black"/>
                </a:solidFill>
              </a:rPr>
              <a:t> </a:t>
            </a:r>
            <a:r>
              <a:rPr lang="en-US" sz="2000" b="1" i="1" dirty="0" err="1">
                <a:solidFill>
                  <a:prstClr val="black"/>
                </a:solidFill>
              </a:rPr>
              <a:t>Titik</a:t>
            </a:r>
            <a:r>
              <a:rPr lang="en-US" sz="2000" b="1" i="1" dirty="0">
                <a:solidFill>
                  <a:prstClr val="black"/>
                </a:solidFill>
              </a:rPr>
              <a:t> </a:t>
            </a:r>
            <a:r>
              <a:rPr lang="en-US" sz="2000" b="1" i="1" dirty="0" err="1">
                <a:solidFill>
                  <a:prstClr val="black"/>
                </a:solidFill>
              </a:rPr>
              <a:t>Labuh</a:t>
            </a:r>
            <a:r>
              <a:rPr lang="en-US" sz="2000" b="1" i="1" dirty="0">
                <a:solidFill>
                  <a:prstClr val="black"/>
                </a:solidFill>
              </a:rPr>
              <a:t> </a:t>
            </a:r>
            <a:r>
              <a:rPr lang="en-US" sz="2000" b="1" i="1" dirty="0" smtClean="0">
                <a:solidFill>
                  <a:prstClr val="black"/>
                </a:solidFill>
              </a:rPr>
              <a:t>&amp; Jetty </a:t>
            </a:r>
            <a:r>
              <a:rPr lang="en-US" sz="2000" b="1" i="1" dirty="0" err="1" smtClean="0">
                <a:solidFill>
                  <a:prstClr val="black"/>
                </a:solidFill>
              </a:rPr>
              <a:t>Apung</a:t>
            </a:r>
            <a:r>
              <a:rPr lang="en-US" sz="2000" b="1" i="1" dirty="0" smtClean="0">
                <a:solidFill>
                  <a:prstClr val="black"/>
                </a:solidFill>
              </a:rPr>
              <a:t> </a:t>
            </a:r>
            <a:r>
              <a:rPr lang="en-US" sz="2000" b="1" i="1" dirty="0" err="1" smtClean="0">
                <a:solidFill>
                  <a:prstClr val="black"/>
                </a:solidFill>
              </a:rPr>
              <a:t>pada</a:t>
            </a:r>
            <a:r>
              <a:rPr lang="en-US" sz="2000" b="1" i="1" dirty="0" smtClean="0">
                <a:solidFill>
                  <a:prstClr val="black"/>
                </a:solidFill>
              </a:rPr>
              <a:t> </a:t>
            </a:r>
            <a:r>
              <a:rPr lang="en-US" sz="2000" b="1" i="1" dirty="0" err="1">
                <a:solidFill>
                  <a:prstClr val="black"/>
                </a:solidFill>
              </a:rPr>
              <a:t>tahun</a:t>
            </a:r>
            <a:r>
              <a:rPr lang="en-US" sz="2000" b="1" i="1" dirty="0">
                <a:solidFill>
                  <a:prstClr val="black"/>
                </a:solidFill>
              </a:rPr>
              <a:t> </a:t>
            </a:r>
            <a:r>
              <a:rPr lang="en-US" sz="2000" b="1" i="1" dirty="0" smtClean="0">
                <a:solidFill>
                  <a:prstClr val="black"/>
                </a:solidFill>
              </a:rPr>
              <a:t>2015.</a:t>
            </a:r>
            <a:endParaRPr lang="pt-BR" sz="2000" i="1" dirty="0" smtClean="0">
              <a:solidFill>
                <a:prstClr val="black"/>
              </a:solidFill>
            </a:endParaRPr>
          </a:p>
        </p:txBody>
      </p:sp>
      <p:graphicFrame>
        <p:nvGraphicFramePr>
          <p:cNvPr id="5" name="Table 4"/>
          <p:cNvGraphicFramePr>
            <a:graphicFrameLocks noGrp="1"/>
          </p:cNvGraphicFramePr>
          <p:nvPr>
            <p:extLst>
              <p:ext uri="{D42A27DB-BD31-4B8C-83A1-F6EECF244321}">
                <p14:modId xmlns="" xmlns:p14="http://schemas.microsoft.com/office/powerpoint/2010/main" val="3882118211"/>
              </p:ext>
            </p:extLst>
          </p:nvPr>
        </p:nvGraphicFramePr>
        <p:xfrm>
          <a:off x="1492242" y="3539215"/>
          <a:ext cx="7482117" cy="2323742"/>
        </p:xfrm>
        <a:graphic>
          <a:graphicData uri="http://schemas.openxmlformats.org/drawingml/2006/table">
            <a:tbl>
              <a:tblPr firstRow="1" bandRow="1">
                <a:tableStyleId>{93296810-A885-4BE3-A3E7-6D5BEEA58F35}</a:tableStyleId>
              </a:tblPr>
              <a:tblGrid>
                <a:gridCol w="794563"/>
                <a:gridCol w="2074687"/>
                <a:gridCol w="4612867"/>
              </a:tblGrid>
              <a:tr h="449226">
                <a:tc>
                  <a:txBody>
                    <a:bodyPr/>
                    <a:lstStyle/>
                    <a:p>
                      <a:pPr algn="ctr"/>
                      <a:r>
                        <a:rPr lang="en-US" sz="1800" dirty="0" smtClean="0">
                          <a:latin typeface="Century Gothic" panose="020B0502020202020204" pitchFamily="34" charset="0"/>
                        </a:rPr>
                        <a:t>NO</a:t>
                      </a:r>
                      <a:endParaRPr lang="en-US" sz="1800" dirty="0">
                        <a:solidFill>
                          <a:schemeClr val="bg1"/>
                        </a:solidFill>
                        <a:latin typeface="Century Gothic" panose="020B0502020202020204" pitchFamily="34" charset="0"/>
                      </a:endParaRPr>
                    </a:p>
                  </a:txBody>
                  <a:tcPr marT="45722" marB="45722" anchor="ctr"/>
                </a:tc>
                <a:tc>
                  <a:txBody>
                    <a:bodyPr/>
                    <a:lstStyle/>
                    <a:p>
                      <a:pPr algn="ctr"/>
                      <a:r>
                        <a:rPr lang="en-US" sz="1800" dirty="0" smtClean="0">
                          <a:latin typeface="Century Gothic" panose="020B0502020202020204" pitchFamily="34" charset="0"/>
                        </a:rPr>
                        <a:t>NAMA</a:t>
                      </a:r>
                      <a:r>
                        <a:rPr lang="en-US" sz="1800" baseline="0" dirty="0" smtClean="0">
                          <a:latin typeface="Century Gothic" panose="020B0502020202020204" pitchFamily="34" charset="0"/>
                        </a:rPr>
                        <a:t> PULAU</a:t>
                      </a:r>
                      <a:endParaRPr lang="en-US" sz="1800" dirty="0">
                        <a:solidFill>
                          <a:schemeClr val="bg1"/>
                        </a:solidFill>
                        <a:latin typeface="Century Gothic" panose="020B0502020202020204" pitchFamily="34" charset="0"/>
                      </a:endParaRPr>
                    </a:p>
                  </a:txBody>
                  <a:tcPr marT="45722" marB="45722" anchor="ctr"/>
                </a:tc>
                <a:tc>
                  <a:txBody>
                    <a:bodyPr/>
                    <a:lstStyle/>
                    <a:p>
                      <a:pPr algn="ctr"/>
                      <a:r>
                        <a:rPr lang="en-US" sz="1800" baseline="0" dirty="0" smtClean="0">
                          <a:latin typeface="Century Gothic" panose="020B0502020202020204" pitchFamily="34" charset="0"/>
                        </a:rPr>
                        <a:t>KAB. / PROV.</a:t>
                      </a:r>
                      <a:endParaRPr lang="en-US" sz="1800" dirty="0">
                        <a:solidFill>
                          <a:schemeClr val="bg1"/>
                        </a:solidFill>
                        <a:latin typeface="Century Gothic" panose="020B0502020202020204" pitchFamily="34" charset="0"/>
                      </a:endParaRPr>
                    </a:p>
                  </a:txBody>
                  <a:tcPr marT="45722" marB="45722" anchor="ctr"/>
                </a:tc>
              </a:tr>
              <a:tr h="685800">
                <a:tc>
                  <a:txBody>
                    <a:bodyPr/>
                    <a:lstStyle/>
                    <a:p>
                      <a:pPr algn="ctr"/>
                      <a:r>
                        <a:rPr lang="en-US" sz="1800" dirty="0" smtClean="0">
                          <a:latin typeface="Century Gothic" panose="020B0502020202020204" pitchFamily="34" charset="0"/>
                        </a:rPr>
                        <a:t>1</a:t>
                      </a:r>
                      <a:endParaRPr lang="en-US" sz="1800" dirty="0">
                        <a:latin typeface="Century Gothic" panose="020B0502020202020204" pitchFamily="34" charset="0"/>
                      </a:endParaRPr>
                    </a:p>
                  </a:txBody>
                  <a:tcPr marT="45722" marB="45722" anchor="ctr"/>
                </a:tc>
                <a:tc>
                  <a:txBody>
                    <a:bodyPr/>
                    <a:lstStyle/>
                    <a:p>
                      <a:pPr algn="l"/>
                      <a:r>
                        <a:rPr lang="en-US" sz="1800" dirty="0" err="1" smtClean="0">
                          <a:latin typeface="Century Gothic" panose="020B0502020202020204" pitchFamily="34" charset="0"/>
                        </a:rPr>
                        <a:t>Larat</a:t>
                      </a:r>
                      <a:r>
                        <a:rPr lang="en-US" sz="1800" dirty="0" smtClean="0">
                          <a:latin typeface="Century Gothic" panose="020B0502020202020204" pitchFamily="34" charset="0"/>
                        </a:rPr>
                        <a:t> &amp; </a:t>
                      </a:r>
                      <a:r>
                        <a:rPr lang="en-US" sz="1800" dirty="0" err="1" smtClean="0">
                          <a:latin typeface="Century Gothic" panose="020B0502020202020204" pitchFamily="34" charset="0"/>
                        </a:rPr>
                        <a:t>Selaru</a:t>
                      </a:r>
                      <a:r>
                        <a:rPr lang="en-US" sz="1800" dirty="0" smtClean="0">
                          <a:latin typeface="Century Gothic" panose="020B0502020202020204" pitchFamily="34" charset="0"/>
                        </a:rPr>
                        <a:t>*</a:t>
                      </a:r>
                      <a:endParaRPr lang="en-US" sz="1800" dirty="0">
                        <a:latin typeface="Century Gothic" panose="020B0502020202020204" pitchFamily="34" charset="0"/>
                      </a:endParaRPr>
                    </a:p>
                  </a:txBody>
                  <a:tcPr marT="45722" marB="45722" anchor="ctr"/>
                </a:tc>
                <a:tc>
                  <a:txBody>
                    <a:bodyPr/>
                    <a:lstStyle/>
                    <a:p>
                      <a:pPr algn="ctr"/>
                      <a:r>
                        <a:rPr lang="en-US" sz="1800" dirty="0" smtClean="0">
                          <a:latin typeface="Century Gothic" panose="020B0502020202020204" pitchFamily="34" charset="0"/>
                        </a:rPr>
                        <a:t>Maluku Tenggara Barat</a:t>
                      </a:r>
                      <a:endParaRPr lang="en-US" sz="1800" dirty="0">
                        <a:latin typeface="Century Gothic" panose="020B0502020202020204" pitchFamily="34" charset="0"/>
                      </a:endParaRPr>
                    </a:p>
                  </a:txBody>
                  <a:tcPr marT="45722" marB="45722" anchor="ctr"/>
                </a:tc>
              </a:tr>
              <a:tr h="609600">
                <a:tc>
                  <a:txBody>
                    <a:bodyPr/>
                    <a:lstStyle/>
                    <a:p>
                      <a:pPr algn="ctr"/>
                      <a:r>
                        <a:rPr lang="en-US" sz="1800" dirty="0" smtClean="0">
                          <a:latin typeface="Century Gothic" panose="020B0502020202020204" pitchFamily="34" charset="0"/>
                        </a:rPr>
                        <a:t>2</a:t>
                      </a:r>
                      <a:endParaRPr lang="en-US" sz="1800" dirty="0">
                        <a:latin typeface="Century Gothic" panose="020B0502020202020204" pitchFamily="34" charset="0"/>
                      </a:endParaRPr>
                    </a:p>
                  </a:txBody>
                  <a:tcPr marT="45722" marB="45722" anchor="ctr"/>
                </a:tc>
                <a:tc>
                  <a:txBody>
                    <a:bodyPr/>
                    <a:lstStyle/>
                    <a:p>
                      <a:pPr algn="l"/>
                      <a:r>
                        <a:rPr lang="en-US" sz="1800" baseline="0" dirty="0" err="1" smtClean="0">
                          <a:latin typeface="Century Gothic" panose="020B0502020202020204" pitchFamily="34" charset="0"/>
                        </a:rPr>
                        <a:t>Sangihe</a:t>
                      </a:r>
                      <a:endParaRPr lang="en-US" sz="1800" dirty="0">
                        <a:latin typeface="Century Gothic" panose="020B0502020202020204" pitchFamily="34" charset="0"/>
                      </a:endParaRPr>
                    </a:p>
                  </a:txBody>
                  <a:tcPr marT="45722" marB="45722" anchor="ctr"/>
                </a:tc>
                <a:tc>
                  <a:txBody>
                    <a:bodyPr/>
                    <a:lstStyle/>
                    <a:p>
                      <a:pPr algn="ctr"/>
                      <a:r>
                        <a:rPr lang="en-US" sz="1800" dirty="0" err="1" smtClean="0">
                          <a:latin typeface="Century Gothic" panose="020B0502020202020204" pitchFamily="34" charset="0"/>
                        </a:rPr>
                        <a:t>Kepulauan</a:t>
                      </a:r>
                      <a:r>
                        <a:rPr lang="en-US" sz="1800" dirty="0" smtClean="0">
                          <a:latin typeface="Century Gothic" panose="020B0502020202020204" pitchFamily="34" charset="0"/>
                        </a:rPr>
                        <a:t> </a:t>
                      </a:r>
                      <a:r>
                        <a:rPr lang="en-US" sz="1800" dirty="0" err="1" smtClean="0">
                          <a:latin typeface="Century Gothic" panose="020B0502020202020204" pitchFamily="34" charset="0"/>
                        </a:rPr>
                        <a:t>Sangihe</a:t>
                      </a:r>
                      <a:endParaRPr lang="en-US" sz="1800" dirty="0">
                        <a:latin typeface="Century Gothic" panose="020B0502020202020204" pitchFamily="34" charset="0"/>
                      </a:endParaRPr>
                    </a:p>
                  </a:txBody>
                  <a:tcPr marT="45722" marB="45722" anchor="ctr"/>
                </a:tc>
              </a:tr>
              <a:tr h="579116">
                <a:tc>
                  <a:txBody>
                    <a:bodyPr/>
                    <a:lstStyle/>
                    <a:p>
                      <a:pPr algn="ctr"/>
                      <a:r>
                        <a:rPr lang="en-US" sz="1800" dirty="0" smtClean="0">
                          <a:latin typeface="Century Gothic" panose="020B0502020202020204" pitchFamily="34" charset="0"/>
                        </a:rPr>
                        <a:t>3</a:t>
                      </a:r>
                      <a:endParaRPr lang="en-US" sz="1800" dirty="0">
                        <a:latin typeface="Century Gothic" panose="020B0502020202020204" pitchFamily="34" charset="0"/>
                      </a:endParaRPr>
                    </a:p>
                  </a:txBody>
                  <a:tcPr marT="45722" marB="45722" anchor="ctr"/>
                </a:tc>
                <a:tc>
                  <a:txBody>
                    <a:bodyPr/>
                    <a:lstStyle/>
                    <a:p>
                      <a:pPr algn="l"/>
                      <a:r>
                        <a:rPr lang="en-US" sz="1800" dirty="0" smtClean="0">
                          <a:latin typeface="Century Gothic" panose="020B0502020202020204" pitchFamily="34" charset="0"/>
                        </a:rPr>
                        <a:t>Bunguran</a:t>
                      </a:r>
                      <a:endParaRPr lang="en-US" sz="1800" dirty="0">
                        <a:latin typeface="Century Gothic" panose="020B0502020202020204" pitchFamily="34" charset="0"/>
                      </a:endParaRPr>
                    </a:p>
                  </a:txBody>
                  <a:tcPr marT="45722" marB="45722" anchor="ctr"/>
                </a:tc>
                <a:tc>
                  <a:txBody>
                    <a:bodyPr/>
                    <a:lstStyle/>
                    <a:p>
                      <a:pPr algn="ctr"/>
                      <a:r>
                        <a:rPr lang="en-US" sz="1800" dirty="0" smtClean="0">
                          <a:latin typeface="Century Gothic" panose="020B0502020202020204" pitchFamily="34" charset="0"/>
                        </a:rPr>
                        <a:t>Natuna</a:t>
                      </a:r>
                      <a:endParaRPr lang="en-US" sz="1800" dirty="0">
                        <a:latin typeface="Century Gothic" panose="020B0502020202020204" pitchFamily="34" charset="0"/>
                      </a:endParaRPr>
                    </a:p>
                  </a:txBody>
                  <a:tcPr marT="45722" marB="45722" anchor="ctr"/>
                </a:tc>
              </a:tr>
            </a:tbl>
          </a:graphicData>
        </a:graphic>
      </p:graphicFrame>
      <p:sp>
        <p:nvSpPr>
          <p:cNvPr id="6" name="TextBox 5"/>
          <p:cNvSpPr txBox="1"/>
          <p:nvPr/>
        </p:nvSpPr>
        <p:spPr>
          <a:xfrm>
            <a:off x="1376805" y="818137"/>
            <a:ext cx="6866241" cy="64633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800" b="0" dirty="0" smtClean="0"/>
              <a:t>DITJEN KP3K - KKP &amp; DITJEN PENGEMBANGAN WISATA BAHARI – KEMEN PARIWISATA</a:t>
            </a:r>
            <a:endParaRPr lang="en-US" sz="1800" b="0" dirty="0"/>
          </a:p>
        </p:txBody>
      </p:sp>
      <p:sp>
        <p:nvSpPr>
          <p:cNvPr id="2" name="TextBox 1"/>
          <p:cNvSpPr txBox="1"/>
          <p:nvPr/>
        </p:nvSpPr>
        <p:spPr>
          <a:xfrm>
            <a:off x="1734670" y="6051176"/>
            <a:ext cx="1861920" cy="369332"/>
          </a:xfrm>
          <a:prstGeom prst="rect">
            <a:avLst/>
          </a:prstGeom>
          <a:noFill/>
        </p:spPr>
        <p:txBody>
          <a:bodyPr wrap="none" rtlCol="0">
            <a:spAutoFit/>
          </a:bodyPr>
          <a:lstStyle/>
          <a:p>
            <a:r>
              <a:rPr lang="en-US" dirty="0" smtClean="0"/>
              <a:t>* </a:t>
            </a:r>
            <a:r>
              <a:rPr lang="en-US" dirty="0" err="1" smtClean="0"/>
              <a:t>Dermaga</a:t>
            </a:r>
            <a:r>
              <a:rPr lang="en-US" dirty="0" smtClean="0"/>
              <a:t> </a:t>
            </a:r>
            <a:r>
              <a:rPr lang="en-US" dirty="0" err="1" smtClean="0"/>
              <a:t>Apung</a:t>
            </a:r>
            <a:endParaRPr lang="en-US" dirty="0"/>
          </a:p>
        </p:txBody>
      </p:sp>
    </p:spTree>
    <p:extLst>
      <p:ext uri="{BB962C8B-B14F-4D97-AF65-F5344CB8AC3E}">
        <p14:creationId xmlns="" xmlns:p14="http://schemas.microsoft.com/office/powerpoint/2010/main" val="12409096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6" name="Picture 3" descr="D:\KEGIATAN INVESTASI 2015\Sinkronisasi RENSTRA Pariwisata\Desain Titik Labuh.JPG"/>
          <p:cNvPicPr>
            <a:picLocks noChangeAspect="1" noChangeArrowheads="1"/>
          </p:cNvPicPr>
          <p:nvPr/>
        </p:nvPicPr>
        <p:blipFill>
          <a:blip r:embed="rId3" cstate="print"/>
          <a:srcRect/>
          <a:stretch>
            <a:fillRect/>
          </a:stretch>
        </p:blipFill>
        <p:spPr bwMode="auto">
          <a:xfrm>
            <a:off x="1307052" y="-24075"/>
            <a:ext cx="7804290" cy="5104099"/>
          </a:xfrm>
          <a:prstGeom prst="rect">
            <a:avLst/>
          </a:prstGeom>
          <a:noFill/>
        </p:spPr>
      </p:pic>
    </p:spTree>
    <p:extLst>
      <p:ext uri="{BB962C8B-B14F-4D97-AF65-F5344CB8AC3E}">
        <p14:creationId xmlns="" xmlns:p14="http://schemas.microsoft.com/office/powerpoint/2010/main" val="1410096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26230" y="335151"/>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smtClean="0"/>
              <a:t>ADOPSI PULAU</a:t>
            </a:r>
            <a:endParaRPr lang="en-US" sz="4400" b="0" dirty="0"/>
          </a:p>
        </p:txBody>
      </p:sp>
      <p:sp>
        <p:nvSpPr>
          <p:cNvPr id="9" name="Content Placeholder 2"/>
          <p:cNvSpPr>
            <a:spLocks noGrp="1"/>
          </p:cNvSpPr>
          <p:nvPr>
            <p:ph idx="1"/>
          </p:nvPr>
        </p:nvSpPr>
        <p:spPr>
          <a:xfrm>
            <a:off x="0" y="1452283"/>
            <a:ext cx="9144000" cy="5123329"/>
          </a:xfrm>
          <a:solidFill>
            <a:srgbClr val="F0EEE1"/>
          </a:solidFill>
          <a:ln>
            <a:noFill/>
          </a:ln>
        </p:spPr>
        <p:style>
          <a:lnRef idx="1">
            <a:schemeClr val="accent5"/>
          </a:lnRef>
          <a:fillRef idx="2">
            <a:schemeClr val="accent5"/>
          </a:fillRef>
          <a:effectRef idx="1">
            <a:schemeClr val="accent5"/>
          </a:effectRef>
          <a:fontRef idx="minor">
            <a:schemeClr val="dk1"/>
          </a:fontRef>
        </p:style>
        <p:txBody>
          <a:bodyPr>
            <a:noAutofit/>
          </a:bodyPr>
          <a:lstStyle/>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Hasanuddin</a:t>
            </a:r>
            <a:r>
              <a:rPr lang="en-US" sz="1600" dirty="0">
                <a:latin typeface="Century Gothic" panose="020B0502020202020204" pitchFamily="34" charset="0"/>
                <a:cs typeface="Arial" panose="020B0604020202020204" pitchFamily="34" charset="0"/>
              </a:rPr>
              <a:t> (UNHAS)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Sebatik</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Institut</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Pertanian</a:t>
            </a:r>
            <a:r>
              <a:rPr lang="en-US" sz="1600" dirty="0">
                <a:latin typeface="Century Gothic" panose="020B0502020202020204" pitchFamily="34" charset="0"/>
                <a:cs typeface="Arial" panose="020B0604020202020204" pitchFamily="34" charset="0"/>
              </a:rPr>
              <a:t> Bogor (IPB) </a:t>
            </a:r>
            <a:r>
              <a:rPr lang="en-US" sz="1600" dirty="0" smtClean="0">
                <a:latin typeface="Century Gothic" panose="020B0502020202020204" pitchFamily="34" charset="0"/>
                <a:cs typeface="Arial" panose="020B0604020202020204" pitchFamily="34" charset="0"/>
              </a:rPr>
              <a:t>di </a:t>
            </a:r>
            <a:r>
              <a:rPr lang="en-US" sz="1600" dirty="0" err="1" smtClean="0">
                <a:latin typeface="Century Gothic" panose="020B0502020202020204" pitchFamily="34" charset="0"/>
                <a:cs typeface="Arial" panose="020B0604020202020204" pitchFamily="34" charset="0"/>
              </a:rPr>
              <a:t>Pulau</a:t>
            </a:r>
            <a:r>
              <a:rPr lang="en-US" sz="1600" dirty="0" smtClean="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Subi</a:t>
            </a:r>
            <a:r>
              <a:rPr lang="en-US" sz="1600" dirty="0">
                <a:latin typeface="Century Gothic" panose="020B0502020202020204" pitchFamily="34" charset="0"/>
                <a:cs typeface="Arial" panose="020B0604020202020204" pitchFamily="34" charset="0"/>
              </a:rPr>
              <a:t> Kecil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Kepulauan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Natuna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Nusa </a:t>
            </a:r>
            <a:r>
              <a:rPr lang="en-US" sz="1600" dirty="0" err="1">
                <a:latin typeface="Century Gothic" panose="020B0502020202020204" pitchFamily="34" charset="0"/>
                <a:cs typeface="Arial" panose="020B0604020202020204" pitchFamily="34" charset="0"/>
              </a:rPr>
              <a:t>Kambangan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Cilacap</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Dipenogoro</a:t>
            </a:r>
            <a:r>
              <a:rPr lang="en-US" sz="1600" dirty="0">
                <a:latin typeface="Century Gothic" panose="020B0502020202020204" pitchFamily="34" charset="0"/>
                <a:cs typeface="Arial" panose="020B0604020202020204" pitchFamily="34" charset="0"/>
              </a:rPr>
              <a:t> (UNDIP)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Karimun</a:t>
            </a:r>
            <a:r>
              <a:rPr lang="en-US" sz="1600" dirty="0">
                <a:latin typeface="Century Gothic" panose="020B0502020202020204" pitchFamily="34" charset="0"/>
                <a:cs typeface="Arial" panose="020B0604020202020204" pitchFamily="34" charset="0"/>
              </a:rPr>
              <a:t> Kecil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Karimun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Kepulauan</a:t>
            </a:r>
            <a:r>
              <a:rPr lang="en-US" sz="1600" dirty="0">
                <a:latin typeface="Century Gothic" panose="020B0502020202020204" pitchFamily="34" charset="0"/>
                <a:cs typeface="Arial" panose="020B0604020202020204" pitchFamily="34" charset="0"/>
              </a:rPr>
              <a:t> Riau</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Sekolah</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Pascasarjana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Gadjah</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Mada</a:t>
            </a:r>
            <a:r>
              <a:rPr lang="en-US" sz="1600" dirty="0">
                <a:latin typeface="Century Gothic" panose="020B0502020202020204" pitchFamily="34" charset="0"/>
                <a:cs typeface="Arial" panose="020B0604020202020204" pitchFamily="34" charset="0"/>
              </a:rPr>
              <a:t> (UGM)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Alor</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Alor</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Provinsi</a:t>
            </a:r>
            <a:r>
              <a:rPr lang="en-US" sz="1600" dirty="0">
                <a:latin typeface="Century Gothic" panose="020B0502020202020204" pitchFamily="34" charset="0"/>
                <a:cs typeface="Arial" panose="020B0604020202020204" pitchFamily="34" charset="0"/>
              </a:rPr>
              <a:t> Nusa Tenggara </a:t>
            </a:r>
            <a:r>
              <a:rPr lang="en-US" sz="1600" dirty="0" err="1">
                <a:latin typeface="Century Gothic" panose="020B0502020202020204" pitchFamily="34" charset="0"/>
                <a:cs typeface="Arial" panose="020B0604020202020204" pitchFamily="34" charset="0"/>
              </a:rPr>
              <a:t>Timur</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Indonesia (UI)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Larat</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Maluku Tenggara Barat</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Institut</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Teknologi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Sepuluh</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Nopember</a:t>
            </a:r>
            <a:r>
              <a:rPr lang="en-US" sz="1600" dirty="0">
                <a:latin typeface="Century Gothic" panose="020B0502020202020204" pitchFamily="34" charset="0"/>
                <a:cs typeface="Arial" panose="020B0604020202020204" pitchFamily="34" charset="0"/>
              </a:rPr>
              <a:t> (ITS) </a:t>
            </a:r>
            <a:r>
              <a:rPr lang="en-US" sz="1600" dirty="0" smtClean="0">
                <a:latin typeface="Century Gothic" panose="020B0502020202020204" pitchFamily="34" charset="0"/>
                <a:cs typeface="Arial" panose="020B0604020202020204" pitchFamily="34" charset="0"/>
              </a:rPr>
              <a:t>di </a:t>
            </a:r>
            <a:r>
              <a:rPr lang="en-US" sz="1600" dirty="0" err="1" smtClean="0">
                <a:latin typeface="Century Gothic" panose="020B0502020202020204" pitchFamily="34" charset="0"/>
                <a:cs typeface="Arial" panose="020B0604020202020204" pitchFamily="34" charset="0"/>
              </a:rPr>
              <a:t>Pulau</a:t>
            </a:r>
            <a:r>
              <a:rPr lang="en-US" sz="1600" dirty="0" smtClean="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Maratua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Sekitarnya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Berau</a:t>
            </a:r>
            <a:r>
              <a:rPr lang="en-US" sz="1600" dirty="0">
                <a:latin typeface="Century Gothic" panose="020B0502020202020204" pitchFamily="34" charset="0"/>
                <a:cs typeface="Arial" panose="020B0604020202020204" pitchFamily="34" charset="0"/>
              </a:rPr>
              <a:t>, Kalimantan </a:t>
            </a:r>
            <a:r>
              <a:rPr lang="en-US" sz="1600" dirty="0" err="1">
                <a:latin typeface="Century Gothic" panose="020B0502020202020204" pitchFamily="34" charset="0"/>
                <a:cs typeface="Arial" panose="020B0604020202020204" pitchFamily="34" charset="0"/>
              </a:rPr>
              <a:t>Timur</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Poteran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Sumenep</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Jawa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Timur</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Bengkulu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Enggano</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dan</a:t>
            </a:r>
            <a:r>
              <a:rPr lang="en-US" sz="1600" dirty="0">
                <a:latin typeface="Century Gothic" panose="020B0502020202020204" pitchFamily="34" charset="0"/>
                <a:cs typeface="Arial" panose="020B0604020202020204" pitchFamily="34" charset="0"/>
              </a:rPr>
              <a:t> Mega, </a:t>
            </a:r>
            <a:r>
              <a:rPr lang="en-US" sz="1600" dirty="0" err="1">
                <a:latin typeface="Century Gothic" panose="020B0502020202020204" pitchFamily="34" charset="0"/>
                <a:cs typeface="Arial" panose="020B0604020202020204" pitchFamily="34" charset="0"/>
              </a:rPr>
              <a:t>Provinsi</a:t>
            </a:r>
            <a:r>
              <a:rPr lang="en-US" sz="1600" dirty="0">
                <a:latin typeface="Century Gothic" panose="020B0502020202020204" pitchFamily="34" charset="0"/>
                <a:cs typeface="Arial" panose="020B0604020202020204" pitchFamily="34" charset="0"/>
              </a:rPr>
              <a:t> Bengkulu</a:t>
            </a:r>
            <a:r>
              <a:rPr lang="en-US" sz="1600" dirty="0" smtClean="0">
                <a:latin typeface="Century Gothic" panose="020B0502020202020204" pitchFamily="34" charset="0"/>
                <a:cs typeface="Arial" panose="020B0604020202020204" pitchFamily="34" charset="0"/>
              </a:rPr>
              <a:t>.</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Universitas</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Halu</a:t>
            </a:r>
            <a:r>
              <a:rPr lang="en-US" sz="1600" dirty="0">
                <a:latin typeface="Century Gothic" panose="020B0502020202020204" pitchFamily="34" charset="0"/>
                <a:cs typeface="Arial" panose="020B0604020202020204" pitchFamily="34" charset="0"/>
              </a:rPr>
              <a:t> Oleo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Lingian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Provinsi</a:t>
            </a:r>
            <a:r>
              <a:rPr lang="en-US" sz="1600" dirty="0">
                <a:latin typeface="Century Gothic" panose="020B0502020202020204" pitchFamily="34" charset="0"/>
                <a:cs typeface="Arial" panose="020B0604020202020204" pitchFamily="34" charset="0"/>
              </a:rPr>
              <a:t> Sulawesi </a:t>
            </a:r>
            <a:r>
              <a:rPr lang="en-US" sz="1600" dirty="0" smtClean="0">
                <a:latin typeface="Century Gothic" panose="020B0502020202020204" pitchFamily="34" charset="0"/>
                <a:cs typeface="Arial" panose="020B0604020202020204" pitchFamily="34" charset="0"/>
              </a:rPr>
              <a:t>Tengah</a:t>
            </a:r>
          </a:p>
          <a:p>
            <a:pPr marL="630238" indent="-457200">
              <a:spcBef>
                <a:spcPts val="163"/>
              </a:spcBef>
              <a:spcAft>
                <a:spcPts val="600"/>
              </a:spcAft>
              <a:buFont typeface="+mj-lt"/>
              <a:buAutoNum type="arabicPeriod"/>
            </a:pPr>
            <a:r>
              <a:rPr lang="en-US" sz="1600" dirty="0" err="1">
                <a:latin typeface="Century Gothic" panose="020B0502020202020204" pitchFamily="34" charset="0"/>
                <a:cs typeface="Arial" panose="020B0604020202020204" pitchFamily="34" charset="0"/>
              </a:rPr>
              <a:t>Yayasan</a:t>
            </a:r>
            <a:r>
              <a:rPr lang="en-US" sz="1600" dirty="0">
                <a:latin typeface="Century Gothic" panose="020B0502020202020204" pitchFamily="34" charset="0"/>
                <a:cs typeface="Arial" panose="020B0604020202020204" pitchFamily="34" charset="0"/>
              </a:rPr>
              <a:t> KALPATMA BERSAMA </a:t>
            </a:r>
            <a:r>
              <a:rPr lang="en-US" sz="1600" dirty="0" err="1">
                <a:latin typeface="Century Gothic" panose="020B0502020202020204" pitchFamily="34" charset="0"/>
                <a:cs typeface="Arial" panose="020B0604020202020204" pitchFamily="34" charset="0"/>
              </a:rPr>
              <a:t>dan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Komando</a:t>
            </a:r>
            <a:r>
              <a:rPr lang="en-US" sz="1600" dirty="0">
                <a:latin typeface="Century Gothic" panose="020B0502020202020204" pitchFamily="34" charset="0"/>
                <a:cs typeface="Arial" panose="020B0604020202020204" pitchFamily="34" charset="0"/>
              </a:rPr>
              <a:t> Daerah </a:t>
            </a:r>
            <a:r>
              <a:rPr lang="en-US" sz="1600" dirty="0" err="1">
                <a:latin typeface="Century Gothic" panose="020B0502020202020204" pitchFamily="34" charset="0"/>
                <a:cs typeface="Arial" panose="020B0604020202020204" pitchFamily="34" charset="0"/>
              </a:rPr>
              <a:t>Militer</a:t>
            </a:r>
            <a:r>
              <a:rPr lang="en-US" sz="1600" dirty="0">
                <a:latin typeface="Century Gothic" panose="020B0502020202020204" pitchFamily="34" charset="0"/>
                <a:cs typeface="Arial" panose="020B0604020202020204" pitchFamily="34" charset="0"/>
              </a:rPr>
              <a:t> II </a:t>
            </a:r>
            <a:r>
              <a:rPr lang="en-US" sz="1600" dirty="0" err="1">
                <a:latin typeface="Century Gothic" panose="020B0502020202020204" pitchFamily="34" charset="0"/>
                <a:cs typeface="Arial" panose="020B0604020202020204" pitchFamily="34" charset="0"/>
              </a:rPr>
              <a:t>Sriwijaya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Tentara</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Nasional</a:t>
            </a:r>
            <a:r>
              <a:rPr lang="en-US" sz="1600" dirty="0">
                <a:latin typeface="Century Gothic" panose="020B0502020202020204" pitchFamily="34" charset="0"/>
                <a:cs typeface="Arial" panose="020B0604020202020204" pitchFamily="34" charset="0"/>
              </a:rPr>
              <a:t> Indonesia </a:t>
            </a:r>
            <a:r>
              <a:rPr lang="en-US" sz="1600" dirty="0" err="1">
                <a:latin typeface="Century Gothic" panose="020B0502020202020204" pitchFamily="34" charset="0"/>
                <a:cs typeface="Arial" panose="020B0604020202020204" pitchFamily="34" charset="0"/>
              </a:rPr>
              <a:t>Angkatan</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Darat</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Republik</a:t>
            </a:r>
            <a:r>
              <a:rPr lang="en-US" sz="1600" dirty="0">
                <a:latin typeface="Century Gothic" panose="020B0502020202020204" pitchFamily="34" charset="0"/>
                <a:cs typeface="Arial" panose="020B0604020202020204" pitchFamily="34" charset="0"/>
              </a:rPr>
              <a:t> Indonesia </a:t>
            </a:r>
            <a:r>
              <a:rPr lang="en-US" sz="1600" dirty="0" smtClean="0">
                <a:latin typeface="Century Gothic" panose="020B0502020202020204" pitchFamily="34" charset="0"/>
                <a:cs typeface="Arial" panose="020B0604020202020204" pitchFamily="34" charset="0"/>
              </a:rPr>
              <a:t>di</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Pulau</a:t>
            </a:r>
            <a:r>
              <a:rPr lang="en-US" sz="1600" dirty="0">
                <a:latin typeface="Century Gothic" panose="020B0502020202020204" pitchFamily="34" charset="0"/>
                <a:cs typeface="Arial" panose="020B0604020202020204" pitchFamily="34" charset="0"/>
              </a:rPr>
              <a:t> </a:t>
            </a:r>
            <a:r>
              <a:rPr lang="en-US" sz="1600" dirty="0" err="1">
                <a:latin typeface="Century Gothic" panose="020B0502020202020204" pitchFamily="34" charset="0"/>
                <a:cs typeface="Arial" panose="020B0604020202020204" pitchFamily="34" charset="0"/>
              </a:rPr>
              <a:t>Batu</a:t>
            </a:r>
            <a:r>
              <a:rPr lang="en-US" sz="1600" dirty="0">
                <a:latin typeface="Century Gothic" panose="020B0502020202020204" pitchFamily="34" charset="0"/>
                <a:cs typeface="Arial" panose="020B0604020202020204" pitchFamily="34" charset="0"/>
              </a:rPr>
              <a:t> Kecil </a:t>
            </a:r>
            <a:r>
              <a:rPr lang="en-US" sz="1600" dirty="0" err="1">
                <a:latin typeface="Century Gothic" panose="020B0502020202020204" pitchFamily="34" charset="0"/>
                <a:cs typeface="Arial" panose="020B0604020202020204" pitchFamily="34" charset="0"/>
              </a:rPr>
              <a:t>Kabupaten</a:t>
            </a:r>
            <a:r>
              <a:rPr lang="en-US" sz="1600" dirty="0">
                <a:latin typeface="Century Gothic" panose="020B0502020202020204" pitchFamily="34" charset="0"/>
                <a:cs typeface="Arial" panose="020B0604020202020204" pitchFamily="34" charset="0"/>
              </a:rPr>
              <a:t> Lampung Barat, </a:t>
            </a:r>
            <a:r>
              <a:rPr lang="en-US" sz="1600" dirty="0" err="1">
                <a:latin typeface="Century Gothic" panose="020B0502020202020204" pitchFamily="34" charset="0"/>
                <a:cs typeface="Arial" panose="020B0604020202020204" pitchFamily="34" charset="0"/>
              </a:rPr>
              <a:t>Propinsi</a:t>
            </a:r>
            <a:r>
              <a:rPr lang="en-US" sz="1600" dirty="0">
                <a:latin typeface="Century Gothic" panose="020B0502020202020204" pitchFamily="34" charset="0"/>
                <a:cs typeface="Arial" panose="020B0604020202020204" pitchFamily="34" charset="0"/>
              </a:rPr>
              <a:t> </a:t>
            </a:r>
            <a:r>
              <a:rPr lang="en-US" sz="1600" dirty="0" smtClean="0">
                <a:latin typeface="Century Gothic" panose="020B0502020202020204" pitchFamily="34" charset="0"/>
                <a:cs typeface="Arial" panose="020B0604020202020204" pitchFamily="34" charset="0"/>
              </a:rPr>
              <a:t>Lampung.</a:t>
            </a:r>
          </a:p>
          <a:p>
            <a:pPr marL="630238" indent="-457200">
              <a:spcBef>
                <a:spcPts val="163"/>
              </a:spcBef>
              <a:spcAft>
                <a:spcPts val="600"/>
              </a:spcAft>
              <a:buFont typeface="+mj-lt"/>
              <a:buAutoNum type="arabicPeriod"/>
            </a:pP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Perjanjian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Kerjasama</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dengan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Deputi</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Bidang</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Keluarga</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Berencana</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dan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Kesehatan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Reproduksi</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Badan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Kependudukan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dan</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Keluarga</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Berencana</a:t>
            </a:r>
            <a:r>
              <a:rPr lang="en-AU" altLang="en-US" sz="1600" dirty="0">
                <a:latin typeface="Century Gothic" panose="020B0502020202020204" pitchFamily="34" charset="0"/>
                <a:ea typeface="Cambria Math" panose="02040503050406030204" pitchFamily="18" charset="0"/>
                <a:cs typeface="Arial" panose="020B0604020202020204" pitchFamily="34" charset="0"/>
              </a:rPr>
              <a:t> </a:t>
            </a:r>
            <a:r>
              <a:rPr lang="en-AU" altLang="en-US" sz="1600" dirty="0" err="1">
                <a:latin typeface="Century Gothic" panose="020B0502020202020204" pitchFamily="34" charset="0"/>
                <a:ea typeface="Cambria Math" panose="02040503050406030204" pitchFamily="18" charset="0"/>
                <a:cs typeface="Arial" panose="020B0604020202020204" pitchFamily="34" charset="0"/>
              </a:rPr>
              <a:t>Nasional</a:t>
            </a:r>
            <a:endParaRPr lang="en-AU" altLang="en-US" sz="1600" dirty="0" smtClean="0">
              <a:latin typeface="Century Gothic" panose="020B0502020202020204" pitchFamily="34" charset="0"/>
              <a:ea typeface="Cambria Math" panose="02040503050406030204" pitchFamily="18" charset="0"/>
              <a:cs typeface="Arial" panose="020B0604020202020204" pitchFamily="34" charset="0"/>
            </a:endParaRPr>
          </a:p>
        </p:txBody>
      </p:sp>
    </p:spTree>
    <p:extLst>
      <p:ext uri="{BB962C8B-B14F-4D97-AF65-F5344CB8AC3E}">
        <p14:creationId xmlns="" xmlns:p14="http://schemas.microsoft.com/office/powerpoint/2010/main" val="20098432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sp>
        <p:nvSpPr>
          <p:cNvPr id="106" name="TextBox 105"/>
          <p:cNvSpPr txBox="1"/>
          <p:nvPr/>
        </p:nvSpPr>
        <p:spPr>
          <a:xfrm>
            <a:off x="2560055" y="3230323"/>
            <a:ext cx="7175615" cy="58477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600" b="0" dirty="0" smtClean="0"/>
              <a:t>Program </a:t>
            </a:r>
            <a:r>
              <a:rPr lang="en-US" sz="1600" b="0" dirty="0" err="1" smtClean="0"/>
              <a:t>Kuliah</a:t>
            </a:r>
            <a:r>
              <a:rPr lang="en-US" sz="1600" b="0" dirty="0" smtClean="0"/>
              <a:t> </a:t>
            </a:r>
            <a:r>
              <a:rPr lang="en-US" sz="1600" b="0" dirty="0" err="1" smtClean="0"/>
              <a:t>Kerja</a:t>
            </a:r>
            <a:r>
              <a:rPr lang="en-US" sz="1600" b="0" dirty="0" smtClean="0"/>
              <a:t> </a:t>
            </a:r>
            <a:r>
              <a:rPr lang="en-US" sz="1600" b="0" dirty="0" err="1" smtClean="0"/>
              <a:t>Nyata</a:t>
            </a:r>
            <a:r>
              <a:rPr lang="en-US" sz="1600" b="0" dirty="0" smtClean="0"/>
              <a:t> </a:t>
            </a:r>
            <a:r>
              <a:rPr lang="en-US" sz="1600" b="0" dirty="0" err="1" smtClean="0"/>
              <a:t>Mahasiswa</a:t>
            </a:r>
            <a:r>
              <a:rPr lang="en-US" sz="1600" b="0" dirty="0" smtClean="0"/>
              <a:t> IPB</a:t>
            </a:r>
          </a:p>
          <a:p>
            <a:r>
              <a:rPr lang="en-US" sz="1600" b="0" dirty="0" smtClean="0"/>
              <a:t>Di </a:t>
            </a:r>
            <a:r>
              <a:rPr lang="en-US" sz="1600" b="0" dirty="0" err="1" smtClean="0"/>
              <a:t>Pulau</a:t>
            </a:r>
            <a:r>
              <a:rPr lang="en-US" sz="1600" b="0" dirty="0" smtClean="0"/>
              <a:t> </a:t>
            </a:r>
            <a:r>
              <a:rPr lang="en-US" sz="1600" b="0" dirty="0" err="1" smtClean="0"/>
              <a:t>Nusakambangan</a:t>
            </a:r>
            <a:endParaRPr lang="en-US" sz="1600" b="0" dirty="0"/>
          </a:p>
        </p:txBody>
      </p:sp>
      <p:pic>
        <p:nvPicPr>
          <p:cNvPr id="30" name="Picture 29"/>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60055" y="3920957"/>
            <a:ext cx="4706651" cy="2208969"/>
          </a:xfrm>
          <a:prstGeom prst="rect">
            <a:avLst/>
          </a:prstGeom>
          <a:noFill/>
          <a:ln>
            <a:noFill/>
          </a:ln>
        </p:spPr>
      </p:pic>
      <p:pic>
        <p:nvPicPr>
          <p:cNvPr id="31" name="Picture 2" descr="http://www.ppk-kp3k.kkp.go.id/ver2/media/images/news/sandbox/IPB-Cilacap.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560055" y="1196786"/>
            <a:ext cx="4706651" cy="2028729"/>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1363359" y="0"/>
            <a:ext cx="5378823" cy="707886"/>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000" b="0" dirty="0" smtClean="0"/>
              <a:t>ACHIEVEMENT</a:t>
            </a:r>
            <a:endParaRPr lang="en-US" sz="4000" b="0" dirty="0"/>
          </a:p>
        </p:txBody>
      </p:sp>
      <p:sp>
        <p:nvSpPr>
          <p:cNvPr id="33" name="TextBox 32"/>
          <p:cNvSpPr txBox="1"/>
          <p:nvPr/>
        </p:nvSpPr>
        <p:spPr>
          <a:xfrm>
            <a:off x="2560055" y="6143373"/>
            <a:ext cx="7175615" cy="58477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600" b="0" dirty="0" smtClean="0"/>
              <a:t>Program </a:t>
            </a:r>
            <a:r>
              <a:rPr lang="en-US" sz="1600" b="0" dirty="0" err="1" smtClean="0"/>
              <a:t>Kuliah</a:t>
            </a:r>
            <a:r>
              <a:rPr lang="en-US" sz="1600" b="0" dirty="0" smtClean="0"/>
              <a:t> </a:t>
            </a:r>
            <a:r>
              <a:rPr lang="en-US" sz="1600" b="0" dirty="0" err="1" smtClean="0"/>
              <a:t>Kerja</a:t>
            </a:r>
            <a:r>
              <a:rPr lang="en-US" sz="1600" b="0" dirty="0" smtClean="0"/>
              <a:t> </a:t>
            </a:r>
            <a:r>
              <a:rPr lang="en-US" sz="1600" b="0" dirty="0" err="1" smtClean="0"/>
              <a:t>Nyata</a:t>
            </a:r>
            <a:r>
              <a:rPr lang="en-US" sz="1600" b="0" dirty="0" smtClean="0"/>
              <a:t> </a:t>
            </a:r>
            <a:r>
              <a:rPr lang="en-US" sz="1600" b="0" dirty="0" err="1" smtClean="0"/>
              <a:t>Mahasiswa</a:t>
            </a:r>
            <a:r>
              <a:rPr lang="en-US" sz="1600" b="0" dirty="0" smtClean="0"/>
              <a:t> UGM</a:t>
            </a:r>
          </a:p>
          <a:p>
            <a:r>
              <a:rPr lang="en-US" sz="1600" b="0" dirty="0" smtClean="0"/>
              <a:t>Di </a:t>
            </a:r>
            <a:r>
              <a:rPr lang="en-US" sz="1600" b="0" dirty="0" err="1" smtClean="0"/>
              <a:t>Pulau</a:t>
            </a:r>
            <a:r>
              <a:rPr lang="en-US" sz="1600" b="0" dirty="0" smtClean="0"/>
              <a:t> </a:t>
            </a:r>
            <a:r>
              <a:rPr lang="en-US" sz="1600" b="0" dirty="0" err="1" smtClean="0"/>
              <a:t>Alor</a:t>
            </a:r>
            <a:endParaRPr lang="en-US" sz="1600" b="0" dirty="0"/>
          </a:p>
        </p:txBody>
      </p:sp>
      <p:sp>
        <p:nvSpPr>
          <p:cNvPr id="34" name="TextBox 33"/>
          <p:cNvSpPr txBox="1"/>
          <p:nvPr/>
        </p:nvSpPr>
        <p:spPr>
          <a:xfrm>
            <a:off x="1363359" y="631824"/>
            <a:ext cx="7175615" cy="338554"/>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1600" b="0" dirty="0" err="1" smtClean="0"/>
              <a:t>Dokumentasi</a:t>
            </a:r>
            <a:r>
              <a:rPr lang="en-US" sz="1600" b="0" dirty="0" smtClean="0"/>
              <a:t> : “</a:t>
            </a:r>
            <a:r>
              <a:rPr lang="en-US" sz="1600" b="0" i="1" dirty="0" err="1" smtClean="0"/>
              <a:t>wujud</a:t>
            </a:r>
            <a:r>
              <a:rPr lang="en-US" sz="1600" b="0" i="1" dirty="0" smtClean="0"/>
              <a:t> </a:t>
            </a:r>
            <a:r>
              <a:rPr lang="en-US" sz="1600" b="0" i="1" dirty="0" err="1" smtClean="0"/>
              <a:t>nyata</a:t>
            </a:r>
            <a:r>
              <a:rPr lang="en-US" sz="1600" b="0" i="1" dirty="0" smtClean="0"/>
              <a:t> Program </a:t>
            </a:r>
            <a:r>
              <a:rPr lang="en-US" sz="1600" b="0" i="1" dirty="0" err="1" smtClean="0"/>
              <a:t>Adopsi</a:t>
            </a:r>
            <a:r>
              <a:rPr lang="en-US" sz="1600" b="0" i="1" dirty="0" smtClean="0"/>
              <a:t> </a:t>
            </a:r>
            <a:r>
              <a:rPr lang="en-US" sz="1600" b="0" i="1" dirty="0" err="1" smtClean="0"/>
              <a:t>Pulau</a:t>
            </a:r>
            <a:r>
              <a:rPr lang="en-US" sz="1600" b="0" i="1" dirty="0" smtClean="0"/>
              <a:t>”</a:t>
            </a:r>
            <a:endParaRPr lang="en-US" sz="1600" b="0" dirty="0"/>
          </a:p>
        </p:txBody>
      </p:sp>
    </p:spTree>
    <p:extLst>
      <p:ext uri="{BB962C8B-B14F-4D97-AF65-F5344CB8AC3E}">
        <p14:creationId xmlns="" xmlns:p14="http://schemas.microsoft.com/office/powerpoint/2010/main" val="33727774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14018" name="Picture 6" descr="K:\Foto_Pilihan_Ririn-Ganjar\DSC_9003 Ule.JPG"/>
          <p:cNvPicPr>
            <a:picLocks noChangeAspect="1" noChangeArrowheads="1"/>
          </p:cNvPicPr>
          <p:nvPr/>
        </p:nvPicPr>
        <p:blipFill>
          <a:blip r:embed="rId2">
            <a:extLst>
              <a:ext uri="{28A0092B-C50C-407E-A947-70E740481C1C}">
                <a14:useLocalDpi xmlns="" xmlns:a14="http://schemas.microsoft.com/office/drawing/2010/main" val="0"/>
              </a:ext>
            </a:extLst>
          </a:blip>
          <a:srcRect r="1144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20" name="Text Box 3"/>
          <p:cNvSpPr txBox="1">
            <a:spLocks noChangeArrowheads="1"/>
          </p:cNvSpPr>
          <p:nvPr/>
        </p:nvSpPr>
        <p:spPr bwMode="auto">
          <a:xfrm>
            <a:off x="147918" y="328277"/>
            <a:ext cx="896918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id-ID" altLang="en-US" sz="3600" b="1" dirty="0" smtClean="0">
                <a:solidFill>
                  <a:srgbClr val="132A73"/>
                </a:solidFill>
                <a:latin typeface="Century Gothic" panose="020B0502020202020204" pitchFamily="34" charset="0"/>
              </a:rPr>
              <a:t>CONTOH </a:t>
            </a:r>
            <a:r>
              <a:rPr lang="en-US" altLang="en-US" sz="3600" b="1" dirty="0" smtClean="0">
                <a:solidFill>
                  <a:srgbClr val="132A73"/>
                </a:solidFill>
                <a:latin typeface="Century Gothic" panose="020B0502020202020204" pitchFamily="34" charset="0"/>
              </a:rPr>
              <a:t>DUKUNGAN INFRASTRUKTUR </a:t>
            </a:r>
          </a:p>
          <a:p>
            <a:pPr algn="ctr" eaLnBrk="1" fontAlgn="base" hangingPunct="1">
              <a:spcBef>
                <a:spcPct val="0"/>
              </a:spcBef>
              <a:spcAft>
                <a:spcPct val="0"/>
              </a:spcAft>
            </a:pPr>
            <a:r>
              <a:rPr lang="en-US" altLang="en-US" sz="3600" b="1" dirty="0" smtClean="0">
                <a:solidFill>
                  <a:srgbClr val="132A73"/>
                </a:solidFill>
                <a:latin typeface="Century Gothic" panose="020B0502020202020204" pitchFamily="34" charset="0"/>
              </a:rPr>
              <a:t>PENDUKUNG PULAU-PULAU KECIL</a:t>
            </a:r>
          </a:p>
        </p:txBody>
      </p:sp>
      <p:sp>
        <p:nvSpPr>
          <p:cNvPr id="214021" name="TextBox 1"/>
          <p:cNvSpPr txBox="1">
            <a:spLocks noChangeArrowheads="1"/>
          </p:cNvSpPr>
          <p:nvPr/>
        </p:nvSpPr>
        <p:spPr bwMode="auto">
          <a:xfrm>
            <a:off x="7010400" y="6335713"/>
            <a:ext cx="2514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b="1" smtClean="0">
                <a:solidFill>
                  <a:prstClr val="white"/>
                </a:solidFill>
              </a:rPr>
              <a:t>Banggai, Sulteng</a:t>
            </a:r>
          </a:p>
        </p:txBody>
      </p:sp>
    </p:spTree>
    <p:extLst>
      <p:ext uri="{BB962C8B-B14F-4D97-AF65-F5344CB8AC3E}">
        <p14:creationId xmlns="" xmlns:p14="http://schemas.microsoft.com/office/powerpoint/2010/main" val="417667858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7"/>
          <p:cNvSpPr>
            <a:spLocks noChangeArrowheads="1"/>
          </p:cNvSpPr>
          <p:nvPr/>
        </p:nvSpPr>
        <p:spPr bwMode="auto">
          <a:xfrm>
            <a:off x="152400" y="152400"/>
            <a:ext cx="87630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z="2400" b="1" dirty="0" smtClean="0">
                <a:solidFill>
                  <a:srgbClr val="000000"/>
                </a:solidFill>
                <a:latin typeface="Century Gothic" panose="020B0502020202020204" pitchFamily="34" charset="0"/>
              </a:rPr>
              <a:t>BANTUAN SARANA DAN PRASARANA</a:t>
            </a:r>
          </a:p>
          <a:p>
            <a:pPr algn="ctr" eaLnBrk="1" fontAlgn="base" hangingPunct="1">
              <a:spcBef>
                <a:spcPct val="0"/>
              </a:spcBef>
              <a:spcAft>
                <a:spcPct val="0"/>
              </a:spcAft>
            </a:pPr>
            <a:r>
              <a:rPr lang="en-US" altLang="en-US" sz="2000" b="1" dirty="0" err="1" smtClean="0">
                <a:solidFill>
                  <a:srgbClr val="000000"/>
                </a:solidFill>
                <a:latin typeface="Century Gothic" panose="020B0502020202020204" pitchFamily="34" charset="0"/>
              </a:rPr>
              <a:t>Pendukung</a:t>
            </a:r>
            <a:r>
              <a:rPr lang="en-US" altLang="en-US" sz="2000" b="1" dirty="0" smtClean="0">
                <a:solidFill>
                  <a:srgbClr val="000000"/>
                </a:solidFill>
                <a:latin typeface="Century Gothic" panose="020B0502020202020204" pitchFamily="34" charset="0"/>
              </a:rPr>
              <a:t> </a:t>
            </a:r>
            <a:r>
              <a:rPr lang="en-US" altLang="en-US" sz="2000" b="1" dirty="0" err="1" smtClean="0">
                <a:solidFill>
                  <a:srgbClr val="000000"/>
                </a:solidFill>
                <a:latin typeface="Century Gothic" panose="020B0502020202020204" pitchFamily="34" charset="0"/>
              </a:rPr>
              <a:t>Sosial</a:t>
            </a:r>
            <a:r>
              <a:rPr lang="en-US" altLang="en-US" sz="2000" b="1" dirty="0" smtClean="0">
                <a:solidFill>
                  <a:srgbClr val="000000"/>
                </a:solidFill>
                <a:latin typeface="Century Gothic" panose="020B0502020202020204" pitchFamily="34" charset="0"/>
              </a:rPr>
              <a:t> </a:t>
            </a:r>
            <a:r>
              <a:rPr lang="en-US" altLang="en-US" sz="2000" b="1" dirty="0" err="1" smtClean="0">
                <a:solidFill>
                  <a:srgbClr val="000000"/>
                </a:solidFill>
                <a:latin typeface="Century Gothic" panose="020B0502020202020204" pitchFamily="34" charset="0"/>
              </a:rPr>
              <a:t>Ekonomi</a:t>
            </a:r>
            <a:endParaRPr lang="en-US" altLang="en-US" sz="2000" b="1" dirty="0" smtClean="0">
              <a:solidFill>
                <a:srgbClr val="000000"/>
              </a:solidFill>
              <a:latin typeface="Century Gothic" panose="020B0502020202020204" pitchFamily="34" charset="0"/>
            </a:endParaRPr>
          </a:p>
        </p:txBody>
      </p:sp>
      <p:grpSp>
        <p:nvGrpSpPr>
          <p:cNvPr id="218115" name="Group 1"/>
          <p:cNvGrpSpPr>
            <a:grpSpLocks/>
          </p:cNvGrpSpPr>
          <p:nvPr/>
        </p:nvGrpSpPr>
        <p:grpSpPr bwMode="auto">
          <a:xfrm>
            <a:off x="657225" y="1627188"/>
            <a:ext cx="3603625" cy="4610100"/>
            <a:chOff x="609600" y="1993387"/>
            <a:chExt cx="3603009" cy="4610627"/>
          </a:xfrm>
        </p:grpSpPr>
        <p:pic>
          <p:nvPicPr>
            <p:cNvPr id="88" name="Picture 5"/>
            <p:cNvPicPr>
              <a:picLocks noChangeAspect="1"/>
            </p:cNvPicPr>
            <p:nvPr/>
          </p:nvPicPr>
          <p:blipFill>
            <a:blip r:embed="rId3"/>
            <a:stretch>
              <a:fillRect/>
            </a:stretch>
          </p:blipFill>
          <p:spPr bwMode="auto">
            <a:xfrm>
              <a:off x="641345" y="1993387"/>
              <a:ext cx="3539520" cy="2654603"/>
            </a:xfrm>
            <a:prstGeom prst="round2DiagRect">
              <a:avLst>
                <a:gd name="adj1" fmla="val 16667"/>
                <a:gd name="adj2" fmla="val 0"/>
              </a:avLst>
            </a:prstGeom>
            <a:ln w="88900" cap="sq">
              <a:solidFill>
                <a:schemeClr val="accent6"/>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grpSp>
          <p:nvGrpSpPr>
            <p:cNvPr id="218126" name="Group 23"/>
            <p:cNvGrpSpPr>
              <a:grpSpLocks/>
            </p:cNvGrpSpPr>
            <p:nvPr/>
          </p:nvGrpSpPr>
          <p:grpSpPr bwMode="auto">
            <a:xfrm>
              <a:off x="609600" y="4953000"/>
              <a:ext cx="3603009" cy="1651014"/>
              <a:chOff x="576" y="1836"/>
              <a:chExt cx="1446" cy="989"/>
            </a:xfrm>
          </p:grpSpPr>
          <p:sp>
            <p:nvSpPr>
              <p:cNvPr id="218127" name="AutoShape 4"/>
              <p:cNvSpPr>
                <a:spLocks noChangeArrowheads="1"/>
              </p:cNvSpPr>
              <p:nvPr/>
            </p:nvSpPr>
            <p:spPr bwMode="auto">
              <a:xfrm>
                <a:off x="576" y="1942"/>
                <a:ext cx="1446" cy="883"/>
              </a:xfrm>
              <a:prstGeom prst="roundRect">
                <a:avLst>
                  <a:gd name="adj" fmla="val 4690"/>
                </a:avLst>
              </a:prstGeom>
              <a:noFill/>
              <a:ln w="57150">
                <a:solidFill>
                  <a:srgbClr val="EC823A"/>
                </a:solidFill>
                <a:round/>
                <a:headEnd/>
                <a:tailEnd/>
              </a:ln>
              <a:effectLst/>
              <a:extLst>
                <a:ext uri="{909E8E84-426E-40DD-AFC4-6F175D3DCCD1}">
                  <a14:hiddenFill xmlns="" xmlns:a14="http://schemas.microsoft.com/office/drawing/2010/main">
                    <a:solidFill>
                      <a:srgbClr val="D2D8A8"/>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8128" name="AutoShape 5"/>
              <p:cNvSpPr>
                <a:spLocks noChangeArrowheads="1"/>
              </p:cNvSpPr>
              <p:nvPr/>
            </p:nvSpPr>
            <p:spPr bwMode="gray">
              <a:xfrm>
                <a:off x="712" y="1836"/>
                <a:ext cx="1174" cy="270"/>
              </a:xfrm>
              <a:prstGeom prst="roundRect">
                <a:avLst>
                  <a:gd name="adj" fmla="val 50000"/>
                </a:avLst>
              </a:prstGeom>
              <a:gradFill rotWithShape="1">
                <a:gsLst>
                  <a:gs pos="0">
                    <a:srgbClr val="FF6600"/>
                  </a:gs>
                  <a:gs pos="50000">
                    <a:srgbClr val="FFA76C"/>
                  </a:gs>
                  <a:gs pos="100000">
                    <a:srgbClr val="FF6600"/>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8129" name="AutoShape 6"/>
              <p:cNvSpPr>
                <a:spLocks noChangeArrowheads="1"/>
              </p:cNvSpPr>
              <p:nvPr/>
            </p:nvSpPr>
            <p:spPr bwMode="auto">
              <a:xfrm flipH="1">
                <a:off x="1773" y="1897"/>
                <a:ext cx="45"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8130" name="AutoShape 7"/>
              <p:cNvSpPr>
                <a:spLocks noChangeArrowheads="1"/>
              </p:cNvSpPr>
              <p:nvPr/>
            </p:nvSpPr>
            <p:spPr bwMode="auto">
              <a:xfrm flipH="1">
                <a:off x="776" y="1897"/>
                <a:ext cx="46"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8131" name="Text Box 17"/>
              <p:cNvSpPr txBox="1">
                <a:spLocks noChangeArrowheads="1"/>
              </p:cNvSpPr>
              <p:nvPr/>
            </p:nvSpPr>
            <p:spPr bwMode="gray">
              <a:xfrm>
                <a:off x="882" y="1872"/>
                <a:ext cx="409" cy="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1400" b="1" smtClean="0">
                    <a:solidFill>
                      <a:srgbClr val="000000"/>
                    </a:solidFill>
                  </a:rPr>
                  <a:t>AIR BERSIH</a:t>
                </a:r>
              </a:p>
            </p:txBody>
          </p:sp>
          <p:sp>
            <p:nvSpPr>
              <p:cNvPr id="218132" name="Text Box 20"/>
              <p:cNvSpPr txBox="1">
                <a:spLocks noChangeArrowheads="1"/>
              </p:cNvSpPr>
              <p:nvPr/>
            </p:nvSpPr>
            <p:spPr bwMode="auto">
              <a:xfrm>
                <a:off x="624" y="2106"/>
                <a:ext cx="1344" cy="5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srgbClr val="000000"/>
                    </a:solidFill>
                  </a:rPr>
                  <a:t>Salah satu bantuan Desalinasi Air Bersih kapasitas 9000 liter di Bajopulau, Kab. Bima</a:t>
                </a:r>
              </a:p>
            </p:txBody>
          </p:sp>
        </p:grpSp>
      </p:grpSp>
      <p:grpSp>
        <p:nvGrpSpPr>
          <p:cNvPr id="21" name="Group 20"/>
          <p:cNvGrpSpPr>
            <a:grpSpLocks/>
          </p:cNvGrpSpPr>
          <p:nvPr/>
        </p:nvGrpSpPr>
        <p:grpSpPr bwMode="auto">
          <a:xfrm>
            <a:off x="4619171" y="1531257"/>
            <a:ext cx="4137025" cy="4724400"/>
            <a:chOff x="609600" y="2349886"/>
            <a:chExt cx="3656825" cy="4254128"/>
          </a:xfrm>
        </p:grpSpPr>
        <p:pic>
          <p:nvPicPr>
            <p:cNvPr id="22" name="Picture 5"/>
            <p:cNvPicPr>
              <a:picLocks noChangeAspect="1"/>
            </p:cNvPicPr>
            <p:nvPr/>
          </p:nvPicPr>
          <p:blipFill>
            <a:blip r:embed="rId4"/>
            <a:stretch>
              <a:fillRect/>
            </a:stretch>
          </p:blipFill>
          <p:spPr bwMode="auto">
            <a:xfrm>
              <a:off x="609600" y="2349886"/>
              <a:ext cx="3656825" cy="2119917"/>
            </a:xfrm>
            <a:prstGeom prst="round2DiagRect">
              <a:avLst>
                <a:gd name="adj1" fmla="val 16667"/>
                <a:gd name="adj2" fmla="val 0"/>
              </a:avLst>
            </a:prstGeom>
            <a:ln w="88900" cap="sq">
              <a:solidFill>
                <a:schemeClr val="accent6"/>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grpSp>
          <p:nvGrpSpPr>
            <p:cNvPr id="23" name="Group 23"/>
            <p:cNvGrpSpPr>
              <a:grpSpLocks/>
            </p:cNvGrpSpPr>
            <p:nvPr/>
          </p:nvGrpSpPr>
          <p:grpSpPr bwMode="auto">
            <a:xfrm>
              <a:off x="609600" y="4953000"/>
              <a:ext cx="3603009" cy="1651014"/>
              <a:chOff x="576" y="1836"/>
              <a:chExt cx="1446" cy="989"/>
            </a:xfrm>
          </p:grpSpPr>
          <p:sp>
            <p:nvSpPr>
              <p:cNvPr id="24" name="AutoShape 4"/>
              <p:cNvSpPr>
                <a:spLocks noChangeArrowheads="1"/>
              </p:cNvSpPr>
              <p:nvPr/>
            </p:nvSpPr>
            <p:spPr bwMode="auto">
              <a:xfrm>
                <a:off x="576" y="1942"/>
                <a:ext cx="1446" cy="883"/>
              </a:xfrm>
              <a:prstGeom prst="roundRect">
                <a:avLst>
                  <a:gd name="adj" fmla="val 4690"/>
                </a:avLst>
              </a:prstGeom>
              <a:noFill/>
              <a:ln w="57150">
                <a:solidFill>
                  <a:srgbClr val="EC823A"/>
                </a:solidFill>
                <a:round/>
                <a:headEnd/>
                <a:tailEnd/>
              </a:ln>
              <a:effectLst/>
              <a:extLst>
                <a:ext uri="{909E8E84-426E-40DD-AFC4-6F175D3DCCD1}">
                  <a14:hiddenFill xmlns="" xmlns:a14="http://schemas.microsoft.com/office/drawing/2010/main">
                    <a:solidFill>
                      <a:srgbClr val="D2D8A8"/>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5" name="AutoShape 5"/>
              <p:cNvSpPr>
                <a:spLocks noChangeArrowheads="1"/>
              </p:cNvSpPr>
              <p:nvPr/>
            </p:nvSpPr>
            <p:spPr bwMode="gray">
              <a:xfrm>
                <a:off x="712" y="1836"/>
                <a:ext cx="1174" cy="270"/>
              </a:xfrm>
              <a:prstGeom prst="roundRect">
                <a:avLst>
                  <a:gd name="adj" fmla="val 50000"/>
                </a:avLst>
              </a:prstGeom>
              <a:gradFill rotWithShape="1">
                <a:gsLst>
                  <a:gs pos="0">
                    <a:srgbClr val="FF6600"/>
                  </a:gs>
                  <a:gs pos="50000">
                    <a:srgbClr val="FFA76C"/>
                  </a:gs>
                  <a:gs pos="100000">
                    <a:srgbClr val="FF6600"/>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6" name="AutoShape 6"/>
              <p:cNvSpPr>
                <a:spLocks noChangeArrowheads="1"/>
              </p:cNvSpPr>
              <p:nvPr/>
            </p:nvSpPr>
            <p:spPr bwMode="auto">
              <a:xfrm flipH="1">
                <a:off x="1773" y="1897"/>
                <a:ext cx="45"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7" name="AutoShape 7"/>
              <p:cNvSpPr>
                <a:spLocks noChangeArrowheads="1"/>
              </p:cNvSpPr>
              <p:nvPr/>
            </p:nvSpPr>
            <p:spPr bwMode="auto">
              <a:xfrm flipH="1">
                <a:off x="776" y="1897"/>
                <a:ext cx="46"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8" name="Text Box 17"/>
              <p:cNvSpPr txBox="1">
                <a:spLocks noChangeArrowheads="1"/>
              </p:cNvSpPr>
              <p:nvPr/>
            </p:nvSpPr>
            <p:spPr bwMode="gray">
              <a:xfrm>
                <a:off x="882" y="1872"/>
                <a:ext cx="561" cy="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1400" b="1" smtClean="0">
                    <a:solidFill>
                      <a:srgbClr val="000000"/>
                    </a:solidFill>
                  </a:rPr>
                  <a:t>KJA Minawisata </a:t>
                </a:r>
              </a:p>
            </p:txBody>
          </p:sp>
          <p:sp>
            <p:nvSpPr>
              <p:cNvPr id="29" name="Text Box 20"/>
              <p:cNvSpPr txBox="1">
                <a:spLocks noChangeArrowheads="1"/>
              </p:cNvSpPr>
              <p:nvPr/>
            </p:nvSpPr>
            <p:spPr bwMode="auto">
              <a:xfrm>
                <a:off x="624" y="2106"/>
                <a:ext cx="1344" cy="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srgbClr val="000000"/>
                    </a:solidFill>
                  </a:rPr>
                  <a:t>Salah satu bantuan Minawisata  36 lubang, rumah jaga dan tambatan perahu di Teluk Kabui, Kab. Raja Ampat.</a:t>
                </a:r>
              </a:p>
            </p:txBody>
          </p:sp>
        </p:grpSp>
      </p:grpSp>
    </p:spTree>
    <p:extLst>
      <p:ext uri="{BB962C8B-B14F-4D97-AF65-F5344CB8AC3E}">
        <p14:creationId xmlns="" xmlns:p14="http://schemas.microsoft.com/office/powerpoint/2010/main" val="128137262"/>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7"/>
          <p:cNvSpPr>
            <a:spLocks noChangeArrowheads="1"/>
          </p:cNvSpPr>
          <p:nvPr/>
        </p:nvSpPr>
        <p:spPr bwMode="auto">
          <a:xfrm>
            <a:off x="152400" y="152400"/>
            <a:ext cx="8839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US" sz="2400" b="1" smtClean="0">
                <a:solidFill>
                  <a:srgbClr val="000000"/>
                </a:solidFill>
                <a:latin typeface="Century Gothic" panose="020B0502020202020204" pitchFamily="34" charset="0"/>
              </a:rPr>
              <a:t>BANTUAN SARANA DAN PRASARANA</a:t>
            </a:r>
          </a:p>
          <a:p>
            <a:pPr algn="ctr" eaLnBrk="1" fontAlgn="base" hangingPunct="1">
              <a:spcBef>
                <a:spcPct val="0"/>
              </a:spcBef>
              <a:spcAft>
                <a:spcPct val="0"/>
              </a:spcAft>
            </a:pPr>
            <a:r>
              <a:rPr lang="en-US" altLang="en-US" sz="2000" b="1" smtClean="0">
                <a:solidFill>
                  <a:srgbClr val="000000"/>
                </a:solidFill>
                <a:latin typeface="Century Gothic" panose="020B0502020202020204" pitchFamily="34" charset="0"/>
              </a:rPr>
              <a:t>Pendukung Sosial Ekonomi</a:t>
            </a:r>
          </a:p>
        </p:txBody>
      </p:sp>
      <p:grpSp>
        <p:nvGrpSpPr>
          <p:cNvPr id="219139" name="Group 1"/>
          <p:cNvGrpSpPr>
            <a:grpSpLocks/>
          </p:cNvGrpSpPr>
          <p:nvPr/>
        </p:nvGrpSpPr>
        <p:grpSpPr bwMode="auto">
          <a:xfrm>
            <a:off x="609600" y="1524000"/>
            <a:ext cx="3603625" cy="4610100"/>
            <a:chOff x="609600" y="1993387"/>
            <a:chExt cx="3603009" cy="4610627"/>
          </a:xfrm>
        </p:grpSpPr>
        <p:pic>
          <p:nvPicPr>
            <p:cNvPr id="88" name="Picture 5"/>
            <p:cNvPicPr>
              <a:picLocks noChangeAspect="1"/>
            </p:cNvPicPr>
            <p:nvPr/>
          </p:nvPicPr>
          <p:blipFill>
            <a:blip r:embed="rId3"/>
            <a:stretch>
              <a:fillRect/>
            </a:stretch>
          </p:blipFill>
          <p:spPr bwMode="auto">
            <a:xfrm>
              <a:off x="641345" y="1993387"/>
              <a:ext cx="3539520" cy="2654603"/>
            </a:xfrm>
            <a:prstGeom prst="round2DiagRect">
              <a:avLst>
                <a:gd name="adj1" fmla="val 16667"/>
                <a:gd name="adj2" fmla="val 0"/>
              </a:avLst>
            </a:prstGeom>
            <a:ln w="88900" cap="sq">
              <a:solidFill>
                <a:schemeClr val="accent6"/>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grpSp>
          <p:nvGrpSpPr>
            <p:cNvPr id="219142" name="Group 23"/>
            <p:cNvGrpSpPr>
              <a:grpSpLocks/>
            </p:cNvGrpSpPr>
            <p:nvPr/>
          </p:nvGrpSpPr>
          <p:grpSpPr bwMode="auto">
            <a:xfrm>
              <a:off x="609600" y="4953000"/>
              <a:ext cx="3603009" cy="1651014"/>
              <a:chOff x="576" y="1836"/>
              <a:chExt cx="1446" cy="989"/>
            </a:xfrm>
          </p:grpSpPr>
          <p:sp>
            <p:nvSpPr>
              <p:cNvPr id="219143" name="AutoShape 4"/>
              <p:cNvSpPr>
                <a:spLocks noChangeArrowheads="1"/>
              </p:cNvSpPr>
              <p:nvPr/>
            </p:nvSpPr>
            <p:spPr bwMode="auto">
              <a:xfrm>
                <a:off x="576" y="1942"/>
                <a:ext cx="1446" cy="883"/>
              </a:xfrm>
              <a:prstGeom prst="roundRect">
                <a:avLst>
                  <a:gd name="adj" fmla="val 4690"/>
                </a:avLst>
              </a:prstGeom>
              <a:noFill/>
              <a:ln w="57150">
                <a:solidFill>
                  <a:srgbClr val="EC823A"/>
                </a:solidFill>
                <a:round/>
                <a:headEnd/>
                <a:tailEnd/>
              </a:ln>
              <a:effectLst/>
              <a:extLst>
                <a:ext uri="{909E8E84-426E-40DD-AFC4-6F175D3DCCD1}">
                  <a14:hiddenFill xmlns="" xmlns:a14="http://schemas.microsoft.com/office/drawing/2010/main">
                    <a:solidFill>
                      <a:srgbClr val="D2D8A8"/>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9144" name="AutoShape 5"/>
              <p:cNvSpPr>
                <a:spLocks noChangeArrowheads="1"/>
              </p:cNvSpPr>
              <p:nvPr/>
            </p:nvSpPr>
            <p:spPr bwMode="gray">
              <a:xfrm>
                <a:off x="712" y="1836"/>
                <a:ext cx="1174" cy="270"/>
              </a:xfrm>
              <a:prstGeom prst="roundRect">
                <a:avLst>
                  <a:gd name="adj" fmla="val 50000"/>
                </a:avLst>
              </a:prstGeom>
              <a:gradFill rotWithShape="1">
                <a:gsLst>
                  <a:gs pos="0">
                    <a:srgbClr val="FF6600"/>
                  </a:gs>
                  <a:gs pos="50000">
                    <a:srgbClr val="FFA76C"/>
                  </a:gs>
                  <a:gs pos="100000">
                    <a:srgbClr val="FF6600"/>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9145" name="AutoShape 6"/>
              <p:cNvSpPr>
                <a:spLocks noChangeArrowheads="1"/>
              </p:cNvSpPr>
              <p:nvPr/>
            </p:nvSpPr>
            <p:spPr bwMode="auto">
              <a:xfrm flipH="1">
                <a:off x="1773" y="1897"/>
                <a:ext cx="45"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9146" name="AutoShape 7"/>
              <p:cNvSpPr>
                <a:spLocks noChangeArrowheads="1"/>
              </p:cNvSpPr>
              <p:nvPr/>
            </p:nvSpPr>
            <p:spPr bwMode="auto">
              <a:xfrm flipH="1">
                <a:off x="776" y="1897"/>
                <a:ext cx="46" cy="91"/>
              </a:xfrm>
              <a:prstGeom prst="octagon">
                <a:avLst>
                  <a:gd name="adj" fmla="val 29287"/>
                </a:avLst>
              </a:prstGeom>
              <a:solidFill>
                <a:srgbClr val="FFFF99"/>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endParaRPr lang="en-US" altLang="en-US" smtClean="0">
                  <a:solidFill>
                    <a:srgbClr val="000000"/>
                  </a:solidFill>
                </a:endParaRPr>
              </a:p>
            </p:txBody>
          </p:sp>
          <p:sp>
            <p:nvSpPr>
              <p:cNvPr id="219147" name="Text Box 17"/>
              <p:cNvSpPr txBox="1">
                <a:spLocks noChangeArrowheads="1"/>
              </p:cNvSpPr>
              <p:nvPr/>
            </p:nvSpPr>
            <p:spPr bwMode="gray">
              <a:xfrm>
                <a:off x="882" y="1872"/>
                <a:ext cx="481" cy="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z="1400" b="1" smtClean="0">
                    <a:solidFill>
                      <a:srgbClr val="000000"/>
                    </a:solidFill>
                  </a:rPr>
                  <a:t>JETTY APUNG</a:t>
                </a:r>
              </a:p>
            </p:txBody>
          </p:sp>
          <p:sp>
            <p:nvSpPr>
              <p:cNvPr id="219148" name="Text Box 20"/>
              <p:cNvSpPr txBox="1">
                <a:spLocks noChangeArrowheads="1"/>
              </p:cNvSpPr>
              <p:nvPr/>
            </p:nvSpPr>
            <p:spPr bwMode="auto">
              <a:xfrm>
                <a:off x="624" y="2106"/>
                <a:ext cx="1344" cy="7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srgbClr val="000000"/>
                    </a:solidFill>
                  </a:rPr>
                  <a:t>Salah satu bantuan Jetty Apung berbahan dasar HDPE yang dilengkapi dengan LTS, P. Cubadak, Kab. Pesisir Selatan</a:t>
                </a:r>
              </a:p>
            </p:txBody>
          </p:sp>
        </p:grpSp>
      </p:grpSp>
      <p:grpSp>
        <p:nvGrpSpPr>
          <p:cNvPr id="33796" name="Group 97"/>
          <p:cNvGrpSpPr>
            <a:grpSpLocks/>
          </p:cNvGrpSpPr>
          <p:nvPr/>
        </p:nvGrpSpPr>
        <p:grpSpPr bwMode="auto">
          <a:xfrm>
            <a:off x="4724400" y="1524000"/>
            <a:ext cx="3832225" cy="4782716"/>
            <a:chOff x="609600" y="2117615"/>
            <a:chExt cx="3603009" cy="4486399"/>
          </a:xfrm>
          <a:noFill/>
        </p:grpSpPr>
        <p:pic>
          <p:nvPicPr>
            <p:cNvPr id="99"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bwMode="auto">
            <a:xfrm>
              <a:off x="807492" y="2117615"/>
              <a:ext cx="3207224" cy="2406104"/>
            </a:xfrm>
            <a:prstGeom prst="round2DiagRect">
              <a:avLst>
                <a:gd name="adj1" fmla="val 16667"/>
                <a:gd name="adj2" fmla="val 0"/>
              </a:avLst>
            </a:prstGeom>
            <a:grpFill/>
            <a:ln w="88900" cap="sq">
              <a:solidFill>
                <a:schemeClr val="accent6"/>
              </a:solidFill>
              <a:miter lim="800000"/>
            </a:ln>
            <a:effectLst>
              <a:outerShdw blurRad="254000" algn="tl" rotWithShape="0">
                <a:srgbClr val="000000">
                  <a:alpha val="43000"/>
                </a:srgbClr>
              </a:outerShdw>
            </a:effectLst>
            <a:extLst/>
          </p:spPr>
        </p:pic>
        <p:grpSp>
          <p:nvGrpSpPr>
            <p:cNvPr id="33798" name="Group 23"/>
            <p:cNvGrpSpPr>
              <a:grpSpLocks/>
            </p:cNvGrpSpPr>
            <p:nvPr/>
          </p:nvGrpSpPr>
          <p:grpSpPr bwMode="auto">
            <a:xfrm>
              <a:off x="609600" y="4953000"/>
              <a:ext cx="3603009" cy="1651014"/>
              <a:chOff x="576" y="1836"/>
              <a:chExt cx="1446" cy="989"/>
            </a:xfrm>
            <a:grpFill/>
          </p:grpSpPr>
          <p:sp>
            <p:nvSpPr>
              <p:cNvPr id="101" name="AutoShape 4"/>
              <p:cNvSpPr>
                <a:spLocks noChangeArrowheads="1"/>
              </p:cNvSpPr>
              <p:nvPr/>
            </p:nvSpPr>
            <p:spPr bwMode="auto">
              <a:xfrm>
                <a:off x="576" y="1941"/>
                <a:ext cx="1446" cy="884"/>
              </a:xfrm>
              <a:prstGeom prst="roundRect">
                <a:avLst>
                  <a:gd name="adj" fmla="val 4690"/>
                </a:avLst>
              </a:prstGeom>
              <a:grpFill/>
              <a:ln w="57150">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102" name="AutoShape 5"/>
              <p:cNvSpPr>
                <a:spLocks noChangeArrowheads="1"/>
              </p:cNvSpPr>
              <p:nvPr/>
            </p:nvSpPr>
            <p:spPr bwMode="gray">
              <a:xfrm>
                <a:off x="712" y="1836"/>
                <a:ext cx="1175" cy="270"/>
              </a:xfrm>
              <a:prstGeom prst="roundRect">
                <a:avLst>
                  <a:gd name="adj" fmla="val 50000"/>
                </a:avLst>
              </a:prstGeom>
              <a:solidFill>
                <a:schemeClr val="accent6"/>
              </a:solidFill>
              <a:ln w="9525">
                <a:solidFill>
                  <a:schemeClr val="accent6"/>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prstClr val="black"/>
                  </a:solidFill>
                  <a:cs typeface="Arial" panose="020B0604020202020204" pitchFamily="34" charset="0"/>
                </a:endParaRPr>
              </a:p>
            </p:txBody>
          </p:sp>
          <p:sp>
            <p:nvSpPr>
              <p:cNvPr id="33801" name="AutoShape 6"/>
              <p:cNvSpPr>
                <a:spLocks noChangeArrowheads="1"/>
              </p:cNvSpPr>
              <p:nvPr/>
            </p:nvSpPr>
            <p:spPr bwMode="auto">
              <a:xfrm flipH="1">
                <a:off x="1773" y="1897"/>
                <a:ext cx="45" cy="91"/>
              </a:xfrm>
              <a:prstGeom prst="octagon">
                <a:avLst>
                  <a:gd name="adj" fmla="val 29287"/>
                </a:avLst>
              </a:prstGeom>
              <a:grp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33802" name="AutoShape 7"/>
              <p:cNvSpPr>
                <a:spLocks noChangeArrowheads="1"/>
              </p:cNvSpPr>
              <p:nvPr/>
            </p:nvSpPr>
            <p:spPr bwMode="auto">
              <a:xfrm flipH="1">
                <a:off x="776" y="1897"/>
                <a:ext cx="46" cy="91"/>
              </a:xfrm>
              <a:prstGeom prst="octagon">
                <a:avLst>
                  <a:gd name="adj" fmla="val 29287"/>
                </a:avLst>
              </a:prstGeom>
              <a:grpFill/>
              <a:ln w="9525">
                <a:solidFill>
                  <a:schemeClr val="accent6"/>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33803" name="Text Box 17"/>
              <p:cNvSpPr txBox="1">
                <a:spLocks noChangeArrowheads="1"/>
              </p:cNvSpPr>
              <p:nvPr/>
            </p:nvSpPr>
            <p:spPr bwMode="gray">
              <a:xfrm>
                <a:off x="882" y="1872"/>
                <a:ext cx="452" cy="173"/>
              </a:xfrm>
              <a:prstGeom prst="rect">
                <a:avLst/>
              </a:prstGeom>
              <a:grpFill/>
              <a:ln w="9525" algn="ctr">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z="1400" b="1" dirty="0" smtClean="0">
                    <a:solidFill>
                      <a:srgbClr val="000000"/>
                    </a:solidFill>
                    <a:cs typeface="Arial" panose="020B0604020202020204" pitchFamily="34" charset="0"/>
                  </a:rPr>
                  <a:t>JETTY APUNG</a:t>
                </a:r>
                <a:endParaRPr lang="en-US" sz="1400" b="1" dirty="0">
                  <a:solidFill>
                    <a:srgbClr val="000000"/>
                  </a:solidFill>
                  <a:cs typeface="Arial" panose="020B0604020202020204" pitchFamily="34" charset="0"/>
                </a:endParaRPr>
              </a:p>
            </p:txBody>
          </p:sp>
          <p:sp>
            <p:nvSpPr>
              <p:cNvPr id="33804" name="Text Box 20"/>
              <p:cNvSpPr txBox="1">
                <a:spLocks noChangeArrowheads="1"/>
              </p:cNvSpPr>
              <p:nvPr/>
            </p:nvSpPr>
            <p:spPr bwMode="auto">
              <a:xfrm>
                <a:off x="624" y="2106"/>
                <a:ext cx="1344" cy="719"/>
              </a:xfrm>
              <a:prstGeom prst="rect">
                <a:avLst/>
              </a:prstGeom>
              <a:grpFill/>
              <a:ln w="9525" algn="ctr">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dirty="0">
                    <a:solidFill>
                      <a:srgbClr val="000000"/>
                    </a:solidFill>
                    <a:cs typeface="Arial" panose="020B0604020202020204" pitchFamily="34" charset="0"/>
                  </a:rPr>
                  <a:t>Salah </a:t>
                </a:r>
                <a:r>
                  <a:rPr lang="en-US" dirty="0" err="1">
                    <a:solidFill>
                      <a:srgbClr val="000000"/>
                    </a:solidFill>
                    <a:cs typeface="Arial" panose="020B0604020202020204" pitchFamily="34" charset="0"/>
                  </a:rPr>
                  <a:t>satu</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bantuan</a:t>
                </a:r>
                <a:r>
                  <a:rPr lang="en-US" dirty="0">
                    <a:solidFill>
                      <a:srgbClr val="000000"/>
                    </a:solidFill>
                    <a:cs typeface="Arial" panose="020B0604020202020204" pitchFamily="34" charset="0"/>
                  </a:rPr>
                  <a:t> Jetty </a:t>
                </a:r>
                <a:r>
                  <a:rPr lang="en-US" dirty="0" err="1">
                    <a:solidFill>
                      <a:srgbClr val="000000"/>
                    </a:solidFill>
                    <a:cs typeface="Arial" panose="020B0604020202020204" pitchFamily="34" charset="0"/>
                  </a:rPr>
                  <a:t>Apung</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berbahan</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dasar</a:t>
                </a:r>
                <a:r>
                  <a:rPr lang="en-US" dirty="0">
                    <a:solidFill>
                      <a:srgbClr val="000000"/>
                    </a:solidFill>
                    <a:cs typeface="Arial" panose="020B0604020202020204" pitchFamily="34" charset="0"/>
                  </a:rPr>
                  <a:t> HDPE yang </a:t>
                </a:r>
                <a:r>
                  <a:rPr lang="en-US" dirty="0" err="1">
                    <a:solidFill>
                      <a:srgbClr val="000000"/>
                    </a:solidFill>
                    <a:cs typeface="Arial" panose="020B0604020202020204" pitchFamily="34" charset="0"/>
                  </a:rPr>
                  <a:t>dilengkapi</a:t>
                </a:r>
                <a:r>
                  <a:rPr lang="en-US" dirty="0">
                    <a:solidFill>
                      <a:srgbClr val="000000"/>
                    </a:solidFill>
                    <a:cs typeface="Arial" panose="020B0604020202020204" pitchFamily="34" charset="0"/>
                  </a:rPr>
                  <a:t> </a:t>
                </a:r>
                <a:r>
                  <a:rPr lang="en-US" dirty="0" err="1">
                    <a:solidFill>
                      <a:srgbClr val="000000"/>
                    </a:solidFill>
                    <a:cs typeface="Arial" panose="020B0604020202020204" pitchFamily="34" charset="0"/>
                  </a:rPr>
                  <a:t>dengan</a:t>
                </a:r>
                <a:r>
                  <a:rPr lang="en-US" dirty="0">
                    <a:solidFill>
                      <a:srgbClr val="000000"/>
                    </a:solidFill>
                    <a:cs typeface="Arial" panose="020B0604020202020204" pitchFamily="34" charset="0"/>
                  </a:rPr>
                  <a:t> LTS, P. </a:t>
                </a:r>
                <a:r>
                  <a:rPr lang="en-US" dirty="0" err="1" smtClean="0">
                    <a:solidFill>
                      <a:srgbClr val="000000"/>
                    </a:solidFill>
                    <a:cs typeface="Arial" panose="020B0604020202020204" pitchFamily="34" charset="0"/>
                  </a:rPr>
                  <a:t>Salahnama</a:t>
                </a:r>
                <a:r>
                  <a:rPr lang="en-US" dirty="0" smtClean="0">
                    <a:solidFill>
                      <a:srgbClr val="000000"/>
                    </a:solidFill>
                    <a:cs typeface="Arial" panose="020B0604020202020204" pitchFamily="34" charset="0"/>
                  </a:rPr>
                  <a:t>, </a:t>
                </a:r>
                <a:r>
                  <a:rPr lang="en-US" dirty="0" err="1">
                    <a:solidFill>
                      <a:srgbClr val="000000"/>
                    </a:solidFill>
                    <a:cs typeface="Arial" panose="020B0604020202020204" pitchFamily="34" charset="0"/>
                  </a:rPr>
                  <a:t>Kab</a:t>
                </a:r>
                <a:r>
                  <a:rPr lang="en-US" dirty="0">
                    <a:solidFill>
                      <a:srgbClr val="000000"/>
                    </a:solidFill>
                    <a:cs typeface="Arial" panose="020B0604020202020204" pitchFamily="34" charset="0"/>
                  </a:rPr>
                  <a:t>. </a:t>
                </a:r>
                <a:r>
                  <a:rPr lang="en-US" dirty="0" smtClean="0">
                    <a:solidFill>
                      <a:srgbClr val="000000"/>
                    </a:solidFill>
                    <a:cs typeface="Arial" panose="020B0604020202020204" pitchFamily="34" charset="0"/>
                  </a:rPr>
                  <a:t>Batubara</a:t>
                </a:r>
                <a:endParaRPr lang="en-US" dirty="0">
                  <a:solidFill>
                    <a:srgbClr val="000000"/>
                  </a:solidFill>
                  <a:cs typeface="Arial" panose="020B0604020202020204" pitchFamily="34" charset="0"/>
                </a:endParaRPr>
              </a:p>
            </p:txBody>
          </p:sp>
        </p:grpSp>
      </p:grpSp>
    </p:spTree>
    <p:extLst>
      <p:ext uri="{BB962C8B-B14F-4D97-AF65-F5344CB8AC3E}">
        <p14:creationId xmlns="" xmlns:p14="http://schemas.microsoft.com/office/powerpoint/2010/main" val="371931228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Pendahuluan</a:t>
            </a:r>
            <a:endParaRPr lang="en-US" sz="4400" b="0" dirty="0"/>
          </a:p>
        </p:txBody>
      </p:sp>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err="1" smtClean="0">
                <a:latin typeface="Calibri" panose="020F0502020204030204" pitchFamily="34" charset="0"/>
              </a:rPr>
              <a:t>Jumlah</a:t>
            </a:r>
            <a:r>
              <a:rPr lang="en-US" sz="2400" b="0" i="1" dirty="0" smtClean="0">
                <a:latin typeface="Calibri" panose="020F0502020204030204" pitchFamily="34" charset="0"/>
              </a:rPr>
              <a:t> PPKT</a:t>
            </a:r>
            <a:endParaRPr lang="en-US" sz="2400" b="0" i="1" dirty="0">
              <a:latin typeface="Calibri" panose="020F0502020204030204" pitchFamily="34" charset="0"/>
            </a:endParaRPr>
          </a:p>
        </p:txBody>
      </p:sp>
      <p:grpSp>
        <p:nvGrpSpPr>
          <p:cNvPr id="78" name="Group 5"/>
          <p:cNvGrpSpPr>
            <a:grpSpLocks/>
          </p:cNvGrpSpPr>
          <p:nvPr/>
        </p:nvGrpSpPr>
        <p:grpSpPr bwMode="auto">
          <a:xfrm>
            <a:off x="2083155" y="1018988"/>
            <a:ext cx="7086600" cy="3683000"/>
            <a:chOff x="1524000" y="664949"/>
            <a:chExt cx="7086600" cy="4064000"/>
          </a:xfrm>
        </p:grpSpPr>
        <p:graphicFrame>
          <p:nvGraphicFramePr>
            <p:cNvPr id="79" name="Diagram 78"/>
            <p:cNvGraphicFramePr/>
            <p:nvPr/>
          </p:nvGraphicFramePr>
          <p:xfrm>
            <a:off x="1524000" y="664949"/>
            <a:ext cx="7086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 name="TextBox 3"/>
            <p:cNvSpPr txBox="1">
              <a:spLocks noChangeArrowheads="1"/>
            </p:cNvSpPr>
            <p:nvPr/>
          </p:nvSpPr>
          <p:spPr bwMode="auto">
            <a:xfrm>
              <a:off x="1828800" y="1758025"/>
              <a:ext cx="2286000" cy="165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75000"/>
                </a:lnSpc>
                <a:spcBef>
                  <a:spcPct val="0"/>
                </a:spcBef>
                <a:buFontTx/>
                <a:buNone/>
              </a:pPr>
              <a:r>
                <a:rPr lang="en-US" altLang="en-US" sz="6600">
                  <a:solidFill>
                    <a:srgbClr val="000000"/>
                  </a:solidFill>
                  <a:latin typeface="Impact" panose="020B0806030902050204" pitchFamily="34" charset="0"/>
                </a:rPr>
                <a:t>92</a:t>
              </a:r>
            </a:p>
            <a:p>
              <a:pPr algn="ctr" eaLnBrk="1" hangingPunct="1">
                <a:lnSpc>
                  <a:spcPct val="75000"/>
                </a:lnSpc>
                <a:spcBef>
                  <a:spcPct val="0"/>
                </a:spcBef>
                <a:buFontTx/>
                <a:buNone/>
              </a:pPr>
              <a:r>
                <a:rPr lang="en-US" altLang="en-US" sz="3600">
                  <a:solidFill>
                    <a:srgbClr val="000000"/>
                  </a:solidFill>
                  <a:latin typeface="Impact" panose="020B0806030902050204" pitchFamily="34" charset="0"/>
                </a:rPr>
                <a:t>PPKT</a:t>
              </a:r>
            </a:p>
            <a:p>
              <a:pPr algn="ctr" eaLnBrk="1" hangingPunct="1">
                <a:lnSpc>
                  <a:spcPct val="75000"/>
                </a:lnSpc>
                <a:spcBef>
                  <a:spcPct val="0"/>
                </a:spcBef>
                <a:buFontTx/>
                <a:buNone/>
              </a:pPr>
              <a:r>
                <a:rPr lang="en-US" altLang="en-US" sz="2000">
                  <a:solidFill>
                    <a:srgbClr val="000000"/>
                  </a:solidFill>
                  <a:latin typeface="Impact" panose="020B0806030902050204" pitchFamily="34" charset="0"/>
                </a:rPr>
                <a:t>(PERPRES 78/2005)</a:t>
              </a:r>
            </a:p>
          </p:txBody>
        </p:sp>
      </p:grpSp>
      <p:sp>
        <p:nvSpPr>
          <p:cNvPr id="81" name="AutoShape 10"/>
          <p:cNvSpPr>
            <a:spLocks noChangeArrowheads="1"/>
          </p:cNvSpPr>
          <p:nvPr/>
        </p:nvSpPr>
        <p:spPr bwMode="gray">
          <a:xfrm>
            <a:off x="2640368" y="4909951"/>
            <a:ext cx="6072187" cy="1816100"/>
          </a:xfrm>
          <a:prstGeom prst="roundRect">
            <a:avLst>
              <a:gd name="adj" fmla="val 10347"/>
            </a:avLst>
          </a:prstGeom>
          <a:gradFill rotWithShape="1">
            <a:gsLst>
              <a:gs pos="0">
                <a:srgbClr val="FFFFFF"/>
              </a:gs>
              <a:gs pos="100000">
                <a:srgbClr val="D8F4BE"/>
              </a:gs>
            </a:gsLst>
            <a:lin ang="2700000" scaled="1"/>
          </a:gradFill>
          <a:ln w="50800">
            <a:solidFill>
              <a:srgbClr val="44988C"/>
            </a:solidFill>
            <a:round/>
            <a:headEnd/>
            <a:tailEnd/>
          </a:ln>
          <a:effectLst>
            <a:outerShdw dist="107763" dir="2700000" algn="ctr" rotWithShape="0">
              <a:srgbClr val="C0C0C0">
                <a:alpha val="50000"/>
              </a:srgbClr>
            </a:outerShdw>
          </a:effec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sp>
        <p:nvSpPr>
          <p:cNvPr id="82" name="Text Box 11"/>
          <p:cNvSpPr txBox="1">
            <a:spLocks noChangeArrowheads="1"/>
          </p:cNvSpPr>
          <p:nvPr/>
        </p:nvSpPr>
        <p:spPr bwMode="gray">
          <a:xfrm>
            <a:off x="3454755" y="5092513"/>
            <a:ext cx="5129213" cy="12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00CC"/>
                </a:solidFill>
                <a:latin typeface="Cambria" panose="02040503050406030204" pitchFamily="18" charset="0"/>
              </a:rPr>
              <a:t>BERDASARKAN DATA POTENSI DESA BPS :</a:t>
            </a:r>
          </a:p>
          <a:p>
            <a:pPr eaLnBrk="1" hangingPunct="1">
              <a:spcBef>
                <a:spcPct val="0"/>
              </a:spcBef>
              <a:buFontTx/>
              <a:buNone/>
            </a:pPr>
            <a:r>
              <a:rPr lang="en-US" altLang="en-US" sz="1800" b="1">
                <a:solidFill>
                  <a:srgbClr val="000000"/>
                </a:solidFill>
              </a:rPr>
              <a:t>Pada 2011 terdapat  289.100 jiwa (71.290 KK) yang menetap di PPKT Berpenduduk dan akan meningkat menjadi 300.838 jiwa (74.815 KK) pada 2015.</a:t>
            </a:r>
          </a:p>
        </p:txBody>
      </p:sp>
      <p:grpSp>
        <p:nvGrpSpPr>
          <p:cNvPr id="83" name="Group 12"/>
          <p:cNvGrpSpPr>
            <a:grpSpLocks/>
          </p:cNvGrpSpPr>
          <p:nvPr/>
        </p:nvGrpSpPr>
        <p:grpSpPr bwMode="auto">
          <a:xfrm>
            <a:off x="2586044" y="4244788"/>
            <a:ext cx="844123" cy="1569701"/>
            <a:chOff x="2880" y="1344"/>
            <a:chExt cx="498" cy="1245"/>
          </a:xfrm>
          <a:solidFill>
            <a:schemeClr val="tx2">
              <a:lumMod val="75000"/>
            </a:schemeClr>
          </a:solidFill>
        </p:grpSpPr>
        <p:sp>
          <p:nvSpPr>
            <p:cNvPr id="84" name="Freeform 13"/>
            <p:cNvSpPr>
              <a:spLocks/>
            </p:cNvSpPr>
            <p:nvPr/>
          </p:nvSpPr>
          <p:spPr bwMode="gray">
            <a:xfrm>
              <a:off x="3001" y="1344"/>
              <a:ext cx="233" cy="254"/>
            </a:xfrm>
            <a:custGeom>
              <a:avLst/>
              <a:gdLst>
                <a:gd name="T0" fmla="*/ 133 w 267"/>
                <a:gd name="T1" fmla="*/ 0 h 292"/>
                <a:gd name="T2" fmla="*/ 161 w 267"/>
                <a:gd name="T3" fmla="*/ 3 h 292"/>
                <a:gd name="T4" fmla="*/ 186 w 267"/>
                <a:gd name="T5" fmla="*/ 12 h 292"/>
                <a:gd name="T6" fmla="*/ 209 w 267"/>
                <a:gd name="T7" fmla="*/ 25 h 292"/>
                <a:gd name="T8" fmla="*/ 228 w 267"/>
                <a:gd name="T9" fmla="*/ 42 h 292"/>
                <a:gd name="T10" fmla="*/ 245 w 267"/>
                <a:gd name="T11" fmla="*/ 64 h 292"/>
                <a:gd name="T12" fmla="*/ 257 w 267"/>
                <a:gd name="T13" fmla="*/ 88 h 292"/>
                <a:gd name="T14" fmla="*/ 265 w 267"/>
                <a:gd name="T15" fmla="*/ 116 h 292"/>
                <a:gd name="T16" fmla="*/ 267 w 267"/>
                <a:gd name="T17" fmla="*/ 146 h 292"/>
                <a:gd name="T18" fmla="*/ 265 w 267"/>
                <a:gd name="T19" fmla="*/ 175 h 292"/>
                <a:gd name="T20" fmla="*/ 257 w 267"/>
                <a:gd name="T21" fmla="*/ 203 h 292"/>
                <a:gd name="T22" fmla="*/ 245 w 267"/>
                <a:gd name="T23" fmla="*/ 227 h 292"/>
                <a:gd name="T24" fmla="*/ 228 w 267"/>
                <a:gd name="T25" fmla="*/ 249 h 292"/>
                <a:gd name="T26" fmla="*/ 209 w 267"/>
                <a:gd name="T27" fmla="*/ 267 h 292"/>
                <a:gd name="T28" fmla="*/ 186 w 267"/>
                <a:gd name="T29" fmla="*/ 281 h 292"/>
                <a:gd name="T30" fmla="*/ 161 w 267"/>
                <a:gd name="T31" fmla="*/ 289 h 292"/>
                <a:gd name="T32" fmla="*/ 133 w 267"/>
                <a:gd name="T33" fmla="*/ 292 h 292"/>
                <a:gd name="T34" fmla="*/ 103 w 267"/>
                <a:gd name="T35" fmla="*/ 288 h 292"/>
                <a:gd name="T36" fmla="*/ 75 w 267"/>
                <a:gd name="T37" fmla="*/ 277 h 292"/>
                <a:gd name="T38" fmla="*/ 51 w 267"/>
                <a:gd name="T39" fmla="*/ 260 h 292"/>
                <a:gd name="T40" fmla="*/ 29 w 267"/>
                <a:gd name="T41" fmla="*/ 237 h 292"/>
                <a:gd name="T42" fmla="*/ 13 w 267"/>
                <a:gd name="T43" fmla="*/ 210 h 292"/>
                <a:gd name="T44" fmla="*/ 4 w 267"/>
                <a:gd name="T45" fmla="*/ 178 h 292"/>
                <a:gd name="T46" fmla="*/ 0 w 267"/>
                <a:gd name="T47" fmla="*/ 146 h 292"/>
                <a:gd name="T48" fmla="*/ 4 w 267"/>
                <a:gd name="T49" fmla="*/ 113 h 292"/>
                <a:gd name="T50" fmla="*/ 13 w 267"/>
                <a:gd name="T51" fmla="*/ 81 h 292"/>
                <a:gd name="T52" fmla="*/ 29 w 267"/>
                <a:gd name="T53" fmla="*/ 54 h 292"/>
                <a:gd name="T54" fmla="*/ 51 w 267"/>
                <a:gd name="T55" fmla="*/ 32 h 292"/>
                <a:gd name="T56" fmla="*/ 75 w 267"/>
                <a:gd name="T57" fmla="*/ 14 h 292"/>
                <a:gd name="T58" fmla="*/ 103 w 267"/>
                <a:gd name="T59" fmla="*/ 3 h 292"/>
                <a:gd name="T60" fmla="*/ 133 w 267"/>
                <a:gd name="T6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grpFill/>
            <a:ln>
              <a:noFill/>
            </a:ln>
            <a:effectLst>
              <a:outerShdw dist="91581" dir="3378596" algn="ctr" rotWithShape="0">
                <a:srgbClr val="C0C0C0">
                  <a:alpha val="50000"/>
                </a:srgbClr>
              </a:outerShdw>
            </a:effectLst>
            <a:extLst>
              <a:ext uri="{91240B29-F687-4F45-9708-019B960494DF}">
                <a14:hiddenLine xmlns="" xmlns:a14="http://schemas.microsoft.com/office/drawing/2010/main" w="0">
                  <a:solidFill>
                    <a:srgbClr val="F7F161"/>
                  </a:solidFill>
                  <a:prstDash val="solid"/>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sp>
          <p:nvSpPr>
            <p:cNvPr id="85" name="Freeform 14"/>
            <p:cNvSpPr>
              <a:spLocks/>
            </p:cNvSpPr>
            <p:nvPr/>
          </p:nvSpPr>
          <p:spPr bwMode="gray">
            <a:xfrm>
              <a:off x="2880" y="1625"/>
              <a:ext cx="498" cy="964"/>
            </a:xfrm>
            <a:custGeom>
              <a:avLst/>
              <a:gdLst>
                <a:gd name="T0" fmla="*/ 72 w 573"/>
                <a:gd name="T1" fmla="*/ 5 h 1111"/>
                <a:gd name="T2" fmla="*/ 30 w 573"/>
                <a:gd name="T3" fmla="*/ 32 h 1111"/>
                <a:gd name="T4" fmla="*/ 4 w 573"/>
                <a:gd name="T5" fmla="*/ 75 h 1111"/>
                <a:gd name="T6" fmla="*/ 0 w 573"/>
                <a:gd name="T7" fmla="*/ 509 h 1111"/>
                <a:gd name="T8" fmla="*/ 1 w 573"/>
                <a:gd name="T9" fmla="*/ 516 h 1111"/>
                <a:gd name="T10" fmla="*/ 9 w 573"/>
                <a:gd name="T11" fmla="*/ 533 h 1111"/>
                <a:gd name="T12" fmla="*/ 26 w 573"/>
                <a:gd name="T13" fmla="*/ 550 h 1111"/>
                <a:gd name="T14" fmla="*/ 56 w 573"/>
                <a:gd name="T15" fmla="*/ 557 h 1111"/>
                <a:gd name="T16" fmla="*/ 84 w 573"/>
                <a:gd name="T17" fmla="*/ 551 h 1111"/>
                <a:gd name="T18" fmla="*/ 100 w 573"/>
                <a:gd name="T19" fmla="*/ 534 h 1111"/>
                <a:gd name="T20" fmla="*/ 106 w 573"/>
                <a:gd name="T21" fmla="*/ 516 h 1111"/>
                <a:gd name="T22" fmla="*/ 108 w 573"/>
                <a:gd name="T23" fmla="*/ 503 h 1111"/>
                <a:gd name="T24" fmla="*/ 108 w 573"/>
                <a:gd name="T25" fmla="*/ 166 h 1111"/>
                <a:gd name="T26" fmla="*/ 135 w 573"/>
                <a:gd name="T27" fmla="*/ 1066 h 1111"/>
                <a:gd name="T28" fmla="*/ 138 w 573"/>
                <a:gd name="T29" fmla="*/ 1073 h 1111"/>
                <a:gd name="T30" fmla="*/ 151 w 573"/>
                <a:gd name="T31" fmla="*/ 1089 h 1111"/>
                <a:gd name="T32" fmla="*/ 174 w 573"/>
                <a:gd name="T33" fmla="*/ 1105 h 1111"/>
                <a:gd name="T34" fmla="*/ 199 w 573"/>
                <a:gd name="T35" fmla="*/ 1111 h 1111"/>
                <a:gd name="T36" fmla="*/ 227 w 573"/>
                <a:gd name="T37" fmla="*/ 1110 h 1111"/>
                <a:gd name="T38" fmla="*/ 255 w 573"/>
                <a:gd name="T39" fmla="*/ 1097 h 1111"/>
                <a:gd name="T40" fmla="*/ 272 w 573"/>
                <a:gd name="T41" fmla="*/ 1080 h 1111"/>
                <a:gd name="T42" fmla="*/ 278 w 573"/>
                <a:gd name="T43" fmla="*/ 1068 h 1111"/>
                <a:gd name="T44" fmla="*/ 279 w 573"/>
                <a:gd name="T45" fmla="*/ 499 h 1111"/>
                <a:gd name="T46" fmla="*/ 302 w 573"/>
                <a:gd name="T47" fmla="*/ 503 h 1111"/>
                <a:gd name="T48" fmla="*/ 302 w 573"/>
                <a:gd name="T49" fmla="*/ 534 h 1111"/>
                <a:gd name="T50" fmla="*/ 304 w 573"/>
                <a:gd name="T51" fmla="*/ 590 h 1111"/>
                <a:gd name="T52" fmla="*/ 304 w 573"/>
                <a:gd name="T53" fmla="*/ 664 h 1111"/>
                <a:gd name="T54" fmla="*/ 304 w 573"/>
                <a:gd name="T55" fmla="*/ 750 h 1111"/>
                <a:gd name="T56" fmla="*/ 304 w 573"/>
                <a:gd name="T57" fmla="*/ 838 h 1111"/>
                <a:gd name="T58" fmla="*/ 305 w 573"/>
                <a:gd name="T59" fmla="*/ 926 h 1111"/>
                <a:gd name="T60" fmla="*/ 305 w 573"/>
                <a:gd name="T61" fmla="*/ 1004 h 1111"/>
                <a:gd name="T62" fmla="*/ 305 w 573"/>
                <a:gd name="T63" fmla="*/ 1066 h 1111"/>
                <a:gd name="T64" fmla="*/ 306 w 573"/>
                <a:gd name="T65" fmla="*/ 1073 h 1111"/>
                <a:gd name="T66" fmla="*/ 315 w 573"/>
                <a:gd name="T67" fmla="*/ 1088 h 1111"/>
                <a:gd name="T68" fmla="*/ 335 w 573"/>
                <a:gd name="T69" fmla="*/ 1103 h 1111"/>
                <a:gd name="T70" fmla="*/ 372 w 573"/>
                <a:gd name="T71" fmla="*/ 1111 h 1111"/>
                <a:gd name="T72" fmla="*/ 408 w 573"/>
                <a:gd name="T73" fmla="*/ 1103 h 1111"/>
                <a:gd name="T74" fmla="*/ 429 w 573"/>
                <a:gd name="T75" fmla="*/ 1089 h 1111"/>
                <a:gd name="T76" fmla="*/ 437 w 573"/>
                <a:gd name="T77" fmla="*/ 1073 h 1111"/>
                <a:gd name="T78" fmla="*/ 438 w 573"/>
                <a:gd name="T79" fmla="*/ 1067 h 1111"/>
                <a:gd name="T80" fmla="*/ 466 w 573"/>
                <a:gd name="T81" fmla="*/ 166 h 1111"/>
                <a:gd name="T82" fmla="*/ 468 w 573"/>
                <a:gd name="T83" fmla="*/ 503 h 1111"/>
                <a:gd name="T84" fmla="*/ 472 w 573"/>
                <a:gd name="T85" fmla="*/ 517 h 1111"/>
                <a:gd name="T86" fmla="*/ 483 w 573"/>
                <a:gd name="T87" fmla="*/ 537 h 1111"/>
                <a:gd name="T88" fmla="*/ 505 w 573"/>
                <a:gd name="T89" fmla="*/ 551 h 1111"/>
                <a:gd name="T90" fmla="*/ 536 w 573"/>
                <a:gd name="T91" fmla="*/ 551 h 1111"/>
                <a:gd name="T92" fmla="*/ 557 w 573"/>
                <a:gd name="T93" fmla="*/ 537 h 1111"/>
                <a:gd name="T94" fmla="*/ 570 w 573"/>
                <a:gd name="T95" fmla="*/ 517 h 1111"/>
                <a:gd name="T96" fmla="*/ 573 w 573"/>
                <a:gd name="T97" fmla="*/ 508 h 1111"/>
                <a:gd name="T98" fmla="*/ 572 w 573"/>
                <a:gd name="T99" fmla="*/ 68 h 1111"/>
                <a:gd name="T100" fmla="*/ 546 w 573"/>
                <a:gd name="T101" fmla="*/ 28 h 1111"/>
                <a:gd name="T102" fmla="*/ 506 w 573"/>
                <a:gd name="T103" fmla="*/ 4 h 1111"/>
                <a:gd name="T104" fmla="*/ 94 w 573"/>
                <a:gd name="T105"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lnTo>
                    <a:pt x="94" y="0"/>
                  </a:lnTo>
                  <a:close/>
                </a:path>
              </a:pathLst>
            </a:custGeom>
            <a:grpFill/>
            <a:ln>
              <a:noFill/>
            </a:ln>
            <a:effectLst>
              <a:outerShdw dist="91581" dir="3378596" algn="ctr" rotWithShape="0">
                <a:srgbClr val="C0C0C0">
                  <a:alpha val="50000"/>
                </a:srgbClr>
              </a:outerShdw>
            </a:effectLst>
            <a:extLst>
              <a:ext uri="{91240B29-F687-4F45-9708-019B960494DF}">
                <a14:hiddenLine xmlns="" xmlns:a14="http://schemas.microsoft.com/office/drawing/2010/main" w="0">
                  <a:solidFill>
                    <a:srgbClr val="F7F161"/>
                  </a:solidFill>
                  <a:prstDash val="solid"/>
                  <a:round/>
                  <a:headEnd/>
                  <a:tailEnd/>
                </a14:hiddenLine>
              </a:ext>
            </a:extLst>
          </p:spPr>
          <p:txBody>
            <a:bodyPr/>
            <a:lstStyle/>
            <a:p>
              <a:pPr fontAlgn="auto">
                <a:spcBef>
                  <a:spcPts val="0"/>
                </a:spcBef>
                <a:spcAft>
                  <a:spcPts val="0"/>
                </a:spcAft>
                <a:defRPr/>
              </a:pPr>
              <a:endParaRPr lang="en-US">
                <a:solidFill>
                  <a:prstClr val="black"/>
                </a:solidFill>
                <a:latin typeface="+mn-lt"/>
              </a:endParaRPr>
            </a:p>
          </p:txBody>
        </p:sp>
      </p:grpSp>
    </p:spTree>
    <p:extLst>
      <p:ext uri="{BB962C8B-B14F-4D97-AF65-F5344CB8AC3E}">
        <p14:creationId xmlns="" xmlns:p14="http://schemas.microsoft.com/office/powerpoint/2010/main" val="2756640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655754"/>
            <a:ext cx="5334000"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20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Kegiatan Pembangunan Sanitasi </a:t>
            </a:r>
          </a:p>
          <a:p>
            <a:pPr algn="ctr" fontAlgn="auto">
              <a:spcAft>
                <a:spcPts val="0"/>
              </a:spcAft>
              <a:defRPr/>
            </a:pPr>
            <a:r>
              <a:rPr lang="id-ID" sz="20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Pulau-pulau Kecil</a:t>
            </a:r>
            <a:endParaRPr lang="en-US" sz="20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6" name="Oval 5"/>
          <p:cNvSpPr/>
          <p:nvPr/>
        </p:nvSpPr>
        <p:spPr>
          <a:xfrm>
            <a:off x="2126202" y="76164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745918" y="761641"/>
            <a:ext cx="381000" cy="381000"/>
          </a:xfrm>
          <a:prstGeom prst="ellipse">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1"/>
          <p:cNvSpPr txBox="1">
            <a:spLocks/>
          </p:cNvSpPr>
          <p:nvPr/>
        </p:nvSpPr>
        <p:spPr>
          <a:xfrm>
            <a:off x="503068" y="1524000"/>
            <a:ext cx="4086687"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5. Pelatihan Peningkatan </a:t>
            </a:r>
          </a:p>
          <a:p>
            <a:pPr algn="ctr" fontAlgn="auto">
              <a:spcAft>
                <a:spcPts val="0"/>
              </a:spcAft>
              <a:defRPr/>
            </a:pPr>
            <a:r>
              <a:rPr lang="id-ID"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Kesehatan Lingkungan</a:t>
            </a:r>
            <a:endParaRPr lang="en-US"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13" name="Title 1"/>
          <p:cNvSpPr txBox="1">
            <a:spLocks/>
          </p:cNvSpPr>
          <p:nvPr/>
        </p:nvSpPr>
        <p:spPr>
          <a:xfrm>
            <a:off x="4752513" y="1524000"/>
            <a:ext cx="4086687"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6. Pelatihan Kader </a:t>
            </a:r>
          </a:p>
          <a:p>
            <a:pPr algn="ctr" fontAlgn="auto">
              <a:spcAft>
                <a:spcPts val="0"/>
              </a:spcAft>
              <a:defRPr/>
            </a:pPr>
            <a:r>
              <a:rPr lang="id-ID" sz="1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Penyuluh Lingkungan </a:t>
            </a:r>
          </a:p>
        </p:txBody>
      </p:sp>
      <p:pic>
        <p:nvPicPr>
          <p:cNvPr id="24593" name="Picture 5" descr="F:\DOKUMEN KANTOR\FOTO SURVEI DULLAH LAUT\dullah.jpg"/>
          <p:cNvPicPr>
            <a:picLocks noChangeAspect="1" noChangeArrowheads="1"/>
          </p:cNvPicPr>
          <p:nvPr/>
        </p:nvPicPr>
        <p:blipFill>
          <a:blip r:embed="rId2"/>
          <a:srcRect/>
          <a:stretch>
            <a:fillRect/>
          </a:stretch>
        </p:blipFill>
        <p:spPr bwMode="auto">
          <a:xfrm>
            <a:off x="0" y="4953000"/>
            <a:ext cx="9144000" cy="2133600"/>
          </a:xfrm>
          <a:prstGeom prst="rect">
            <a:avLst/>
          </a:prstGeom>
          <a:noFill/>
          <a:ln w="9525">
            <a:noFill/>
            <a:miter lim="800000"/>
            <a:headEnd/>
            <a:tailEnd/>
          </a:ln>
        </p:spPr>
      </p:pic>
      <p:pic>
        <p:nvPicPr>
          <p:cNvPr id="24594" name="Picture 15" descr="Picture 209"/>
          <p:cNvPicPr>
            <a:picLocks noChangeAspect="1" noChangeArrowheads="1"/>
          </p:cNvPicPr>
          <p:nvPr/>
        </p:nvPicPr>
        <p:blipFill>
          <a:blip r:embed="rId3"/>
          <a:srcRect/>
          <a:stretch>
            <a:fillRect/>
          </a:stretch>
        </p:blipFill>
        <p:spPr bwMode="auto">
          <a:xfrm>
            <a:off x="0" y="0"/>
            <a:ext cx="9144000" cy="7141029"/>
          </a:xfrm>
          <a:prstGeom prst="rect">
            <a:avLst/>
          </a:prstGeom>
          <a:noFill/>
          <a:ln w="9525">
            <a:noFill/>
            <a:miter lim="800000"/>
            <a:headEnd/>
            <a:tailEnd/>
          </a:ln>
        </p:spPr>
      </p:pic>
      <p:sp>
        <p:nvSpPr>
          <p:cNvPr id="12" name="Title 1"/>
          <p:cNvSpPr>
            <a:spLocks noGrp="1"/>
          </p:cNvSpPr>
          <p:nvPr>
            <p:ph type="title"/>
          </p:nvPr>
        </p:nvSpPr>
        <p:spPr>
          <a:xfrm>
            <a:off x="1866900" y="3962400"/>
            <a:ext cx="5562600" cy="1162050"/>
          </a:xfrm>
        </p:spPr>
        <p:txBody>
          <a:bodyPr/>
          <a:lstStyle/>
          <a:p>
            <a:pPr algn="ctr" eaLnBrk="1" hangingPunct="1"/>
            <a:r>
              <a:rPr lang="en-US" sz="6000" b="1" smtClean="0">
                <a:solidFill>
                  <a:srgbClr val="0000CC"/>
                </a:solidFill>
                <a:latin typeface="Berlin Sans FB Demi" pitchFamily="34" charset="0"/>
              </a:rPr>
              <a:t>TERIMA KASIH</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ChangeArrowheads="1"/>
          </p:cNvSpPr>
          <p:nvPr/>
        </p:nvSpPr>
        <p:spPr bwMode="auto">
          <a:xfrm>
            <a:off x="152400" y="152400"/>
            <a:ext cx="8763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id-ID" altLang="en-US" sz="2400" b="1" dirty="0" smtClean="0">
                <a:solidFill>
                  <a:srgbClr val="000000"/>
                </a:solidFill>
                <a:latin typeface="Century Gothic" panose="020B0502020202020204" pitchFamily="34" charset="0"/>
              </a:rPr>
              <a:t>LOKASI DEKONSENTRASI TAHUN 2016</a:t>
            </a:r>
            <a:endParaRPr lang="en-US" altLang="en-US" sz="2000" b="1" dirty="0" smtClean="0">
              <a:solidFill>
                <a:srgbClr val="000000"/>
              </a:solidFill>
              <a:latin typeface="Century Gothic" panose="020B0502020202020204" pitchFamily="34" charset="0"/>
            </a:endParaRPr>
          </a:p>
        </p:txBody>
      </p:sp>
      <p:sp>
        <p:nvSpPr>
          <p:cNvPr id="6" name="Content Placeholder 2"/>
          <p:cNvSpPr txBox="1">
            <a:spLocks/>
          </p:cNvSpPr>
          <p:nvPr/>
        </p:nvSpPr>
        <p:spPr bwMode="auto">
          <a:xfrm>
            <a:off x="1" y="605964"/>
            <a:ext cx="9144000" cy="845465"/>
          </a:xfrm>
          <a:prstGeom prst="rect">
            <a:avLst/>
          </a:prstGeom>
          <a:solidFill>
            <a:schemeClr val="accent6">
              <a:lumMod val="40000"/>
              <a:lumOff val="60000"/>
            </a:schemeClr>
          </a:solidFill>
          <a:ln>
            <a:noFill/>
          </a:ln>
          <a:scene3d>
            <a:camera prst="orthographicFront"/>
            <a:lightRig rig="threePt" dir="t"/>
          </a:scene3d>
          <a:sp3d>
            <a:bevelT/>
          </a:sp3d>
          <a:extLst>
            <a:ext uri="{91240B29-F687-4F45-9708-019B960494DF}"/>
          </a:extLst>
        </p:spPr>
        <p:txBody>
          <a:bodyPr vert="horz" wrap="square" lIns="91440" tIns="45720" rIns="91440" bIns="45720" numCol="1" anchor="t" anchorCtr="0" compatLnSpc="1">
            <a:prstTxWarp prst="textNoShape">
              <a:avLst/>
            </a:prstTxWarp>
            <a:noAutofit/>
          </a:bodyPr>
          <a:lstStyle/>
          <a:p>
            <a:pPr marL="363538" lvl="0" indent="-276225" algn="ctr" eaLnBrk="0" fontAlgn="base" hangingPunct="0">
              <a:spcBef>
                <a:spcPct val="20000"/>
              </a:spcBef>
              <a:spcAft>
                <a:spcPct val="0"/>
              </a:spcAft>
            </a:pPr>
            <a:r>
              <a:rPr lang="id-ID" sz="2100" b="1" dirty="0" smtClean="0"/>
              <a:t>Peningkatan Kesiapsiagaan Masyarakat terhadap Bencana dan Perubahan Iklim serta Peningkatan Kualitas Lingkungan di Pulau-pulau Kecil</a:t>
            </a:r>
            <a:endParaRPr kumimoji="0" lang="id-ID" sz="2100" b="1"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7" name="Table 6"/>
          <p:cNvGraphicFramePr>
            <a:graphicFrameLocks noGrp="1"/>
          </p:cNvGraphicFramePr>
          <p:nvPr/>
        </p:nvGraphicFramePr>
        <p:xfrm>
          <a:off x="1393371" y="1646646"/>
          <a:ext cx="6096000" cy="4079240"/>
        </p:xfrm>
        <a:graphic>
          <a:graphicData uri="http://schemas.openxmlformats.org/drawingml/2006/table">
            <a:tbl>
              <a:tblPr firstRow="1" bandRow="1">
                <a:tableStyleId>{5C22544A-7EE6-4342-B048-85BDC9FD1C3A}</a:tableStyleId>
              </a:tblPr>
              <a:tblGrid>
                <a:gridCol w="609600"/>
                <a:gridCol w="2598821"/>
                <a:gridCol w="2887579"/>
              </a:tblGrid>
              <a:tr h="370840">
                <a:tc>
                  <a:txBody>
                    <a:bodyPr/>
                    <a:lstStyle/>
                    <a:p>
                      <a:pPr algn="ctr"/>
                      <a:r>
                        <a:rPr lang="id-ID" dirty="0" smtClean="0"/>
                        <a:t>NO.</a:t>
                      </a:r>
                      <a:endParaRPr lang="id-ID" dirty="0"/>
                    </a:p>
                  </a:txBody>
                  <a:tcPr/>
                </a:tc>
                <a:tc>
                  <a:txBody>
                    <a:bodyPr/>
                    <a:lstStyle/>
                    <a:p>
                      <a:pPr algn="ctr"/>
                      <a:r>
                        <a:rPr lang="id-ID" dirty="0" smtClean="0"/>
                        <a:t>PROPINSI</a:t>
                      </a:r>
                      <a:endParaRPr lang="id-ID" dirty="0"/>
                    </a:p>
                  </a:txBody>
                  <a:tcPr/>
                </a:tc>
                <a:tc>
                  <a:txBody>
                    <a:bodyPr/>
                    <a:lstStyle/>
                    <a:p>
                      <a:pPr algn="ctr"/>
                      <a:r>
                        <a:rPr lang="id-ID" dirty="0" smtClean="0"/>
                        <a:t>KABUPATEN/KOTA</a:t>
                      </a:r>
                      <a:endParaRPr lang="id-ID" dirty="0"/>
                    </a:p>
                  </a:txBody>
                  <a:tcPr/>
                </a:tc>
              </a:tr>
              <a:tr h="370840">
                <a:tc>
                  <a:txBody>
                    <a:bodyPr/>
                    <a:lstStyle/>
                    <a:p>
                      <a:pPr algn="ctr"/>
                      <a:r>
                        <a:rPr lang="id-ID" dirty="0" smtClean="0"/>
                        <a:t>1.</a:t>
                      </a:r>
                      <a:endParaRPr lang="id-ID" dirty="0"/>
                    </a:p>
                  </a:txBody>
                  <a:tcPr/>
                </a:tc>
                <a:tc>
                  <a:txBody>
                    <a:bodyPr/>
                    <a:lstStyle/>
                    <a:p>
                      <a:r>
                        <a:rPr lang="id-ID" dirty="0" smtClean="0"/>
                        <a:t>Aceh</a:t>
                      </a:r>
                    </a:p>
                  </a:txBody>
                  <a:tcPr/>
                </a:tc>
                <a:tc>
                  <a:txBody>
                    <a:bodyPr/>
                    <a:lstStyle/>
                    <a:p>
                      <a:r>
                        <a:rPr lang="id-ID" dirty="0" smtClean="0"/>
                        <a:t>Aceh</a:t>
                      </a:r>
                      <a:r>
                        <a:rPr lang="id-ID" baseline="0" dirty="0" smtClean="0"/>
                        <a:t> Jaya</a:t>
                      </a:r>
                      <a:endParaRPr lang="id-ID" dirty="0" smtClean="0"/>
                    </a:p>
                  </a:txBody>
                  <a:tcPr/>
                </a:tc>
              </a:tr>
              <a:tr h="370840">
                <a:tc>
                  <a:txBody>
                    <a:bodyPr/>
                    <a:lstStyle/>
                    <a:p>
                      <a:pPr algn="ctr"/>
                      <a:r>
                        <a:rPr lang="id-ID" dirty="0" smtClean="0"/>
                        <a:t>2.</a:t>
                      </a:r>
                      <a:endParaRPr lang="id-ID" dirty="0"/>
                    </a:p>
                  </a:txBody>
                  <a:tcPr/>
                </a:tc>
                <a:tc>
                  <a:txBody>
                    <a:bodyPr/>
                    <a:lstStyle/>
                    <a:p>
                      <a:r>
                        <a:rPr lang="id-ID" dirty="0" smtClean="0"/>
                        <a:t>Sumatera</a:t>
                      </a:r>
                      <a:r>
                        <a:rPr lang="id-ID" baseline="0" dirty="0" smtClean="0"/>
                        <a:t> Utara</a:t>
                      </a:r>
                      <a:endParaRPr lang="id-ID" dirty="0"/>
                    </a:p>
                  </a:txBody>
                  <a:tcPr/>
                </a:tc>
                <a:tc>
                  <a:txBody>
                    <a:bodyPr/>
                    <a:lstStyle/>
                    <a:p>
                      <a:r>
                        <a:rPr lang="id-ID" dirty="0" smtClean="0"/>
                        <a:t>Mandailing Natal</a:t>
                      </a:r>
                      <a:endParaRPr lang="id-ID" dirty="0"/>
                    </a:p>
                  </a:txBody>
                  <a:tcPr/>
                </a:tc>
              </a:tr>
              <a:tr h="370840">
                <a:tc>
                  <a:txBody>
                    <a:bodyPr/>
                    <a:lstStyle/>
                    <a:p>
                      <a:pPr algn="ctr"/>
                      <a:r>
                        <a:rPr lang="id-ID" dirty="0" smtClean="0"/>
                        <a:t>3.</a:t>
                      </a:r>
                      <a:endParaRPr lang="id-ID" dirty="0"/>
                    </a:p>
                  </a:txBody>
                  <a:tcPr/>
                </a:tc>
                <a:tc>
                  <a:txBody>
                    <a:bodyPr/>
                    <a:lstStyle/>
                    <a:p>
                      <a:r>
                        <a:rPr lang="id-ID" dirty="0" smtClean="0"/>
                        <a:t>Sumatera Barat</a:t>
                      </a:r>
                      <a:endParaRPr lang="id-ID" dirty="0"/>
                    </a:p>
                  </a:txBody>
                  <a:tcPr/>
                </a:tc>
                <a:tc>
                  <a:txBody>
                    <a:bodyPr/>
                    <a:lstStyle/>
                    <a:p>
                      <a:r>
                        <a:rPr lang="id-ID" dirty="0" smtClean="0"/>
                        <a:t>Kep. Mentawai</a:t>
                      </a:r>
                      <a:endParaRPr lang="id-ID" dirty="0"/>
                    </a:p>
                  </a:txBody>
                  <a:tcPr/>
                </a:tc>
              </a:tr>
              <a:tr h="370840">
                <a:tc>
                  <a:txBody>
                    <a:bodyPr/>
                    <a:lstStyle/>
                    <a:p>
                      <a:pPr algn="ctr"/>
                      <a:r>
                        <a:rPr lang="id-ID" dirty="0" smtClean="0"/>
                        <a:t>4.</a:t>
                      </a:r>
                      <a:endParaRPr lang="id-ID" dirty="0"/>
                    </a:p>
                  </a:txBody>
                  <a:tcPr/>
                </a:tc>
                <a:tc>
                  <a:txBody>
                    <a:bodyPr/>
                    <a:lstStyle/>
                    <a:p>
                      <a:r>
                        <a:rPr lang="id-ID" dirty="0" smtClean="0"/>
                        <a:t>Riau</a:t>
                      </a:r>
                      <a:endParaRPr lang="id-ID" dirty="0"/>
                    </a:p>
                  </a:txBody>
                  <a:tcPr/>
                </a:tc>
                <a:tc>
                  <a:txBody>
                    <a:bodyPr/>
                    <a:lstStyle/>
                    <a:p>
                      <a:r>
                        <a:rPr lang="id-ID" dirty="0" smtClean="0"/>
                        <a:t>Meranti</a:t>
                      </a:r>
                    </a:p>
                  </a:txBody>
                  <a:tcPr/>
                </a:tc>
              </a:tr>
              <a:tr h="370840">
                <a:tc>
                  <a:txBody>
                    <a:bodyPr/>
                    <a:lstStyle/>
                    <a:p>
                      <a:pPr algn="ctr"/>
                      <a:r>
                        <a:rPr lang="id-ID" dirty="0" smtClean="0"/>
                        <a:t>5.</a:t>
                      </a:r>
                      <a:endParaRPr lang="id-ID" dirty="0"/>
                    </a:p>
                  </a:txBody>
                  <a:tcPr/>
                </a:tc>
                <a:tc>
                  <a:txBody>
                    <a:bodyPr/>
                    <a:lstStyle/>
                    <a:p>
                      <a:r>
                        <a:rPr lang="id-ID" dirty="0" smtClean="0"/>
                        <a:t>Kalimantan Selatan</a:t>
                      </a:r>
                      <a:endParaRPr lang="id-ID" dirty="0"/>
                    </a:p>
                  </a:txBody>
                  <a:tcPr/>
                </a:tc>
                <a:tc>
                  <a:txBody>
                    <a:bodyPr/>
                    <a:lstStyle/>
                    <a:p>
                      <a:r>
                        <a:rPr lang="id-ID" dirty="0" smtClean="0"/>
                        <a:t>Banjar</a:t>
                      </a:r>
                      <a:endParaRPr lang="id-ID" dirty="0"/>
                    </a:p>
                  </a:txBody>
                  <a:tcPr/>
                </a:tc>
              </a:tr>
              <a:tr h="370840">
                <a:tc>
                  <a:txBody>
                    <a:bodyPr/>
                    <a:lstStyle/>
                    <a:p>
                      <a:pPr algn="ctr"/>
                      <a:r>
                        <a:rPr lang="id-ID" dirty="0" smtClean="0"/>
                        <a:t>6.</a:t>
                      </a:r>
                      <a:endParaRPr lang="id-ID" dirty="0"/>
                    </a:p>
                  </a:txBody>
                  <a:tcPr/>
                </a:tc>
                <a:tc>
                  <a:txBody>
                    <a:bodyPr/>
                    <a:lstStyle/>
                    <a:p>
                      <a:r>
                        <a:rPr lang="id-ID" dirty="0" smtClean="0"/>
                        <a:t>Sulawesi Utara</a:t>
                      </a:r>
                      <a:endParaRPr lang="id-ID" dirty="0"/>
                    </a:p>
                  </a:txBody>
                  <a:tcPr/>
                </a:tc>
                <a:tc>
                  <a:txBody>
                    <a:bodyPr/>
                    <a:lstStyle/>
                    <a:p>
                      <a:r>
                        <a:rPr lang="id-ID" dirty="0" smtClean="0"/>
                        <a:t>Minahasa Utara</a:t>
                      </a:r>
                      <a:endParaRPr lang="id-ID" dirty="0"/>
                    </a:p>
                  </a:txBody>
                  <a:tcPr/>
                </a:tc>
              </a:tr>
              <a:tr h="370840">
                <a:tc>
                  <a:txBody>
                    <a:bodyPr/>
                    <a:lstStyle/>
                    <a:p>
                      <a:pPr algn="ctr"/>
                      <a:r>
                        <a:rPr lang="id-ID" dirty="0" smtClean="0"/>
                        <a:t>7.</a:t>
                      </a:r>
                      <a:endParaRPr lang="id-ID" dirty="0"/>
                    </a:p>
                  </a:txBody>
                  <a:tcPr/>
                </a:tc>
                <a:tc>
                  <a:txBody>
                    <a:bodyPr/>
                    <a:lstStyle/>
                    <a:p>
                      <a:r>
                        <a:rPr lang="id-ID" dirty="0" smtClean="0"/>
                        <a:t>Nusa Tenggara Timur</a:t>
                      </a:r>
                      <a:endParaRPr lang="id-ID" dirty="0"/>
                    </a:p>
                  </a:txBody>
                  <a:tcPr/>
                </a:tc>
                <a:tc>
                  <a:txBody>
                    <a:bodyPr/>
                    <a:lstStyle/>
                    <a:p>
                      <a:r>
                        <a:rPr lang="id-ID" dirty="0" smtClean="0"/>
                        <a:t>Lembata</a:t>
                      </a:r>
                      <a:endParaRPr lang="id-ID" dirty="0"/>
                    </a:p>
                  </a:txBody>
                  <a:tcPr/>
                </a:tc>
              </a:tr>
              <a:tr h="370840">
                <a:tc>
                  <a:txBody>
                    <a:bodyPr/>
                    <a:lstStyle/>
                    <a:p>
                      <a:pPr algn="ctr"/>
                      <a:r>
                        <a:rPr lang="id-ID" dirty="0" smtClean="0"/>
                        <a:t>8.</a:t>
                      </a:r>
                      <a:endParaRPr lang="id-ID" dirty="0"/>
                    </a:p>
                  </a:txBody>
                  <a:tcPr/>
                </a:tc>
                <a:tc>
                  <a:txBody>
                    <a:bodyPr/>
                    <a:lstStyle/>
                    <a:p>
                      <a:r>
                        <a:rPr lang="id-ID" dirty="0" smtClean="0"/>
                        <a:t>Maluku Utara</a:t>
                      </a:r>
                      <a:endParaRPr lang="id-ID" dirty="0"/>
                    </a:p>
                  </a:txBody>
                  <a:tcPr/>
                </a:tc>
                <a:tc>
                  <a:txBody>
                    <a:bodyPr/>
                    <a:lstStyle/>
                    <a:p>
                      <a:r>
                        <a:rPr lang="id-ID" dirty="0" smtClean="0"/>
                        <a:t>Halmahera Selatan</a:t>
                      </a:r>
                      <a:endParaRPr lang="id-ID" dirty="0"/>
                    </a:p>
                  </a:txBody>
                  <a:tcPr/>
                </a:tc>
              </a:tr>
              <a:tr h="370840">
                <a:tc>
                  <a:txBody>
                    <a:bodyPr/>
                    <a:lstStyle/>
                    <a:p>
                      <a:pPr algn="ctr"/>
                      <a:r>
                        <a:rPr lang="id-ID" dirty="0" smtClean="0"/>
                        <a:t>9.</a:t>
                      </a:r>
                      <a:endParaRPr lang="id-ID" dirty="0"/>
                    </a:p>
                  </a:txBody>
                  <a:tcPr/>
                </a:tc>
                <a:tc>
                  <a:txBody>
                    <a:bodyPr/>
                    <a:lstStyle/>
                    <a:p>
                      <a:r>
                        <a:rPr lang="id-ID" dirty="0" smtClean="0"/>
                        <a:t>Kepulauan Riau</a:t>
                      </a:r>
                      <a:endParaRPr lang="id-ID" dirty="0"/>
                    </a:p>
                  </a:txBody>
                  <a:tcPr/>
                </a:tc>
                <a:tc>
                  <a:txBody>
                    <a:bodyPr/>
                    <a:lstStyle/>
                    <a:p>
                      <a:r>
                        <a:rPr lang="id-ID" dirty="0" smtClean="0"/>
                        <a:t>Natuna</a:t>
                      </a:r>
                      <a:endParaRPr lang="id-ID" dirty="0"/>
                    </a:p>
                  </a:txBody>
                  <a:tcPr/>
                </a:tc>
              </a:tr>
              <a:tr h="370840">
                <a:tc>
                  <a:txBody>
                    <a:bodyPr/>
                    <a:lstStyle/>
                    <a:p>
                      <a:pPr algn="ctr"/>
                      <a:r>
                        <a:rPr lang="id-ID" dirty="0" smtClean="0"/>
                        <a:t>10.</a:t>
                      </a:r>
                      <a:endParaRPr lang="id-ID" dirty="0"/>
                    </a:p>
                  </a:txBody>
                  <a:tcPr/>
                </a:tc>
                <a:tc>
                  <a:txBody>
                    <a:bodyPr/>
                    <a:lstStyle/>
                    <a:p>
                      <a:r>
                        <a:rPr lang="id-ID" dirty="0" smtClean="0"/>
                        <a:t>Sulawesi</a:t>
                      </a:r>
                      <a:r>
                        <a:rPr lang="id-ID" baseline="0" dirty="0" smtClean="0"/>
                        <a:t> Barat</a:t>
                      </a:r>
                      <a:endParaRPr lang="id-ID" dirty="0"/>
                    </a:p>
                  </a:txBody>
                  <a:tcPr/>
                </a:tc>
                <a:tc>
                  <a:txBody>
                    <a:bodyPr/>
                    <a:lstStyle/>
                    <a:p>
                      <a:r>
                        <a:rPr lang="id-ID" dirty="0" smtClean="0"/>
                        <a:t>Mamuju</a:t>
                      </a:r>
                      <a:endParaRPr lang="id-ID" dirty="0"/>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Pendahuluan</a:t>
            </a:r>
            <a:endParaRPr lang="en-US" sz="4400" b="0" dirty="0"/>
          </a:p>
        </p:txBody>
      </p:sp>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smtClean="0">
                <a:latin typeface="Calibri" panose="020F0502020204030204" pitchFamily="34" charset="0"/>
              </a:rPr>
              <a:t>Peta 31 PPKT </a:t>
            </a:r>
            <a:r>
              <a:rPr lang="en-US" sz="2400" b="0" i="1" dirty="0" err="1" smtClean="0">
                <a:latin typeface="Calibri" panose="020F0502020204030204" pitchFamily="34" charset="0"/>
              </a:rPr>
              <a:t>Berpenduduk</a:t>
            </a:r>
            <a:endParaRPr lang="en-US" sz="2400" b="0" i="1" dirty="0">
              <a:latin typeface="Calibri" panose="020F0502020204030204" pitchFamily="34" charset="0"/>
            </a:endParaRPr>
          </a:p>
        </p:txBody>
      </p:sp>
      <p:pic>
        <p:nvPicPr>
          <p:cNvPr id="6" name="Picture 2" descr="F:\PETA PPKT\PPKT BERPENDUDUK SELURUH INDONESIA_PP37_PSD.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7" t="-4101" r="147" b="17277"/>
          <a:stretch/>
        </p:blipFill>
        <p:spPr bwMode="auto">
          <a:xfrm>
            <a:off x="-13447" y="1169894"/>
            <a:ext cx="9144000" cy="5405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33447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Dasar</a:t>
            </a:r>
            <a:r>
              <a:rPr lang="en-US" sz="4400" b="0" dirty="0" smtClean="0"/>
              <a:t> </a:t>
            </a:r>
            <a:r>
              <a:rPr lang="en-US" sz="4400" b="0" dirty="0" err="1" smtClean="0"/>
              <a:t>Hukum</a:t>
            </a:r>
            <a:endParaRPr lang="en-US" sz="4400" b="0" dirty="0"/>
          </a:p>
        </p:txBody>
      </p:sp>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err="1" smtClean="0">
                <a:latin typeface="Calibri" panose="020F0502020204030204" pitchFamily="34" charset="0"/>
              </a:rPr>
              <a:t>Pengelolaan</a:t>
            </a:r>
            <a:r>
              <a:rPr lang="en-US" sz="2400" b="0" i="1" dirty="0" smtClean="0">
                <a:latin typeface="Calibri" panose="020F0502020204030204" pitchFamily="34" charset="0"/>
              </a:rPr>
              <a:t> PPKT</a:t>
            </a:r>
            <a:endParaRPr lang="en-US" sz="2400" b="0" i="1" dirty="0">
              <a:latin typeface="Calibri" panose="020F0502020204030204" pitchFamily="34" charset="0"/>
            </a:endParaRPr>
          </a:p>
        </p:txBody>
      </p:sp>
      <p:sp>
        <p:nvSpPr>
          <p:cNvPr id="7" name="AutoShape 3"/>
          <p:cNvSpPr>
            <a:spLocks noChangeArrowheads="1"/>
          </p:cNvSpPr>
          <p:nvPr/>
        </p:nvSpPr>
        <p:spPr bwMode="gray">
          <a:xfrm>
            <a:off x="324533" y="1941873"/>
            <a:ext cx="7138585" cy="1447800"/>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solidFill>
                <a:prstClr val="black"/>
              </a:solidFill>
            </a:endParaRPr>
          </a:p>
        </p:txBody>
      </p:sp>
      <p:sp>
        <p:nvSpPr>
          <p:cNvPr id="8" name="AutoShape 4"/>
          <p:cNvSpPr>
            <a:spLocks noChangeArrowheads="1"/>
          </p:cNvSpPr>
          <p:nvPr/>
        </p:nvSpPr>
        <p:spPr bwMode="gray">
          <a:xfrm>
            <a:off x="462647" y="2075223"/>
            <a:ext cx="1219200" cy="1184275"/>
          </a:xfrm>
          <a:prstGeom prst="roundRect">
            <a:avLst>
              <a:gd name="adj" fmla="val 11921"/>
            </a:avLst>
          </a:prstGeom>
          <a:gradFill rotWithShape="1">
            <a:gsLst>
              <a:gs pos="0">
                <a:srgbClr val="0066CC"/>
              </a:gs>
              <a:gs pos="100000">
                <a:srgbClr val="0066CC">
                  <a:gamma/>
                  <a:shade val="69804"/>
                  <a:invGamma/>
                </a:srgbClr>
              </a:gs>
            </a:gsLst>
            <a:lin ang="5400000" scaled="1"/>
          </a:gra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9" name="Freeform 5"/>
          <p:cNvSpPr>
            <a:spLocks/>
          </p:cNvSpPr>
          <p:nvPr/>
        </p:nvSpPr>
        <p:spPr bwMode="gray">
          <a:xfrm>
            <a:off x="538847" y="2151423"/>
            <a:ext cx="609600" cy="5921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66CC">
                  <a:gamma/>
                  <a:tint val="54510"/>
                  <a:invGamma/>
                </a:srgbClr>
              </a:gs>
              <a:gs pos="50000">
                <a:srgbClr val="0066CC">
                  <a:alpha val="0"/>
                </a:srgbClr>
              </a:gs>
              <a:gs pos="100000">
                <a:srgbClr val="0066CC">
                  <a:gamma/>
                  <a:tint val="54510"/>
                  <a:invGamma/>
                </a:srgb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solidFill>
                <a:prstClr val="black"/>
              </a:solidFill>
            </a:endParaRPr>
          </a:p>
        </p:txBody>
      </p:sp>
      <p:sp>
        <p:nvSpPr>
          <p:cNvPr id="10" name="Text Box 6"/>
          <p:cNvSpPr txBox="1">
            <a:spLocks noChangeArrowheads="1"/>
          </p:cNvSpPr>
          <p:nvPr/>
        </p:nvSpPr>
        <p:spPr bwMode="gray">
          <a:xfrm>
            <a:off x="394818" y="2244396"/>
            <a:ext cx="1377301" cy="7078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dirty="0" smtClean="0">
                <a:solidFill>
                  <a:srgbClr val="FFFFFF"/>
                </a:solidFill>
                <a:effectLst>
                  <a:outerShdw blurRad="38100" dist="38100" dir="2700000" algn="tl">
                    <a:srgbClr val="000000"/>
                  </a:outerShdw>
                </a:effectLst>
              </a:rPr>
              <a:t>UU</a:t>
            </a:r>
          </a:p>
          <a:p>
            <a:pPr algn="ctr"/>
            <a:r>
              <a:rPr lang="en-US" altLang="en-US" sz="2000" b="1" dirty="0" smtClean="0">
                <a:solidFill>
                  <a:srgbClr val="FFFFFF"/>
                </a:solidFill>
                <a:effectLst>
                  <a:outerShdw blurRad="38100" dist="38100" dir="2700000" algn="tl">
                    <a:srgbClr val="000000"/>
                  </a:outerShdw>
                </a:effectLst>
              </a:rPr>
              <a:t>No. 1/2014</a:t>
            </a:r>
            <a:endParaRPr lang="en-US" altLang="en-US" sz="2000" b="1" dirty="0">
              <a:solidFill>
                <a:srgbClr val="FFFFFF"/>
              </a:solidFill>
              <a:effectLst>
                <a:outerShdw blurRad="38100" dist="38100" dir="2700000" algn="tl">
                  <a:srgbClr val="000000"/>
                </a:outerShdw>
              </a:effectLst>
            </a:endParaRPr>
          </a:p>
        </p:txBody>
      </p:sp>
      <p:sp>
        <p:nvSpPr>
          <p:cNvPr id="11" name="Text Box 13"/>
          <p:cNvSpPr txBox="1">
            <a:spLocks noChangeArrowheads="1"/>
          </p:cNvSpPr>
          <p:nvPr/>
        </p:nvSpPr>
        <p:spPr bwMode="gray">
          <a:xfrm>
            <a:off x="1770947" y="2306740"/>
            <a:ext cx="5789397" cy="10772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smtClean="0">
                <a:solidFill>
                  <a:srgbClr val="000000"/>
                </a:solidFill>
              </a:rPr>
              <a:t>Pasal</a:t>
            </a:r>
            <a:r>
              <a:rPr lang="en-US" altLang="en-US" sz="2400" b="1" dirty="0" smtClean="0">
                <a:solidFill>
                  <a:srgbClr val="000000"/>
                </a:solidFill>
              </a:rPr>
              <a:t> 23 UU No. 1/2014 Jo UU No. 27/2007</a:t>
            </a:r>
            <a:endParaRPr lang="en-US" altLang="en-US" dirty="0">
              <a:solidFill>
                <a:srgbClr val="000000"/>
              </a:solidFill>
            </a:endParaRPr>
          </a:p>
          <a:p>
            <a:r>
              <a:rPr lang="en-US" altLang="en-US" sz="2000" dirty="0" err="1" smtClean="0">
                <a:solidFill>
                  <a:srgbClr val="000000"/>
                </a:solidFill>
              </a:rPr>
              <a:t>Tentang</a:t>
            </a:r>
            <a:r>
              <a:rPr lang="en-US" altLang="en-US" sz="2000" dirty="0" smtClean="0">
                <a:solidFill>
                  <a:srgbClr val="000000"/>
                </a:solidFill>
              </a:rPr>
              <a:t> </a:t>
            </a:r>
            <a:r>
              <a:rPr lang="en-US" altLang="en-US" sz="2000" dirty="0" err="1" smtClean="0">
                <a:solidFill>
                  <a:srgbClr val="000000"/>
                </a:solidFill>
              </a:rPr>
              <a:t>pemanfaatan</a:t>
            </a:r>
            <a:r>
              <a:rPr lang="en-US" altLang="en-US" sz="2000" dirty="0" smtClean="0">
                <a:solidFill>
                  <a:srgbClr val="000000"/>
                </a:solidFill>
              </a:rPr>
              <a:t> </a:t>
            </a:r>
            <a:r>
              <a:rPr lang="en-US" altLang="en-US" sz="2000" dirty="0" err="1" smtClean="0">
                <a:solidFill>
                  <a:srgbClr val="000000"/>
                </a:solidFill>
              </a:rPr>
              <a:t>pulau-pulau</a:t>
            </a:r>
            <a:r>
              <a:rPr lang="en-US" altLang="en-US" sz="2000" dirty="0" smtClean="0">
                <a:solidFill>
                  <a:srgbClr val="000000"/>
                </a:solidFill>
              </a:rPr>
              <a:t> </a:t>
            </a:r>
            <a:r>
              <a:rPr lang="en-US" altLang="en-US" sz="2000" dirty="0" err="1" smtClean="0">
                <a:solidFill>
                  <a:srgbClr val="000000"/>
                </a:solidFill>
              </a:rPr>
              <a:t>kecil</a:t>
            </a:r>
            <a:r>
              <a:rPr lang="en-US" altLang="en-US" sz="2000" dirty="0" smtClean="0">
                <a:solidFill>
                  <a:srgbClr val="000000"/>
                </a:solidFill>
              </a:rPr>
              <a:t> </a:t>
            </a:r>
            <a:r>
              <a:rPr lang="en-US" altLang="en-US" sz="2000" dirty="0" err="1" smtClean="0">
                <a:solidFill>
                  <a:srgbClr val="000000"/>
                </a:solidFill>
              </a:rPr>
              <a:t>dan</a:t>
            </a:r>
            <a:r>
              <a:rPr lang="en-US" altLang="en-US" sz="2000" dirty="0" smtClean="0">
                <a:solidFill>
                  <a:srgbClr val="000000"/>
                </a:solidFill>
              </a:rPr>
              <a:t> </a:t>
            </a:r>
            <a:r>
              <a:rPr lang="en-US" altLang="en-US" sz="2000" dirty="0" err="1" smtClean="0">
                <a:solidFill>
                  <a:srgbClr val="000000"/>
                </a:solidFill>
              </a:rPr>
              <a:t>perairan</a:t>
            </a:r>
            <a:r>
              <a:rPr lang="en-US" altLang="en-US" sz="2000" dirty="0" smtClean="0">
                <a:solidFill>
                  <a:srgbClr val="000000"/>
                </a:solidFill>
              </a:rPr>
              <a:t> </a:t>
            </a:r>
            <a:r>
              <a:rPr lang="en-US" altLang="en-US" sz="2000" dirty="0" err="1" smtClean="0">
                <a:solidFill>
                  <a:srgbClr val="000000"/>
                </a:solidFill>
              </a:rPr>
              <a:t>sekitarnya</a:t>
            </a:r>
            <a:r>
              <a:rPr lang="en-US" altLang="en-US" sz="2000" dirty="0" smtClean="0">
                <a:solidFill>
                  <a:srgbClr val="000000"/>
                </a:solidFill>
              </a:rPr>
              <a:t>.</a:t>
            </a:r>
            <a:endParaRPr lang="en-US" altLang="en-US" sz="2000" dirty="0">
              <a:solidFill>
                <a:srgbClr val="000000"/>
              </a:solidFill>
            </a:endParaRPr>
          </a:p>
        </p:txBody>
      </p:sp>
      <p:sp>
        <p:nvSpPr>
          <p:cNvPr id="22" name="AutoShape 14"/>
          <p:cNvSpPr>
            <a:spLocks noChangeArrowheads="1"/>
          </p:cNvSpPr>
          <p:nvPr/>
        </p:nvSpPr>
        <p:spPr bwMode="gray">
          <a:xfrm>
            <a:off x="2409989" y="3778622"/>
            <a:ext cx="6324600" cy="2339787"/>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23" name="AutoShape 15"/>
          <p:cNvSpPr>
            <a:spLocks noChangeArrowheads="1"/>
          </p:cNvSpPr>
          <p:nvPr/>
        </p:nvSpPr>
        <p:spPr bwMode="gray">
          <a:xfrm>
            <a:off x="2548102" y="3911973"/>
            <a:ext cx="1219200" cy="1184275"/>
          </a:xfrm>
          <a:prstGeom prst="roundRect">
            <a:avLst>
              <a:gd name="adj" fmla="val 11921"/>
            </a:avLst>
          </a:prstGeom>
          <a:gradFill rotWithShape="1">
            <a:gsLst>
              <a:gs pos="0">
                <a:srgbClr val="009999"/>
              </a:gs>
              <a:gs pos="100000">
                <a:srgbClr val="009999">
                  <a:gamma/>
                  <a:shade val="69804"/>
                  <a:invGamma/>
                </a:srgbClr>
              </a:gs>
            </a:gsLst>
            <a:lin ang="5400000" scaled="1"/>
          </a:gra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6"/>
          <p:cNvSpPr>
            <a:spLocks/>
          </p:cNvSpPr>
          <p:nvPr/>
        </p:nvSpPr>
        <p:spPr bwMode="gray">
          <a:xfrm>
            <a:off x="2624302" y="3988173"/>
            <a:ext cx="609600" cy="5921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9999">
                  <a:gamma/>
                  <a:tint val="42353"/>
                  <a:invGamma/>
                </a:srgbClr>
              </a:gs>
              <a:gs pos="100000">
                <a:srgbClr val="009999">
                  <a:alpha val="0"/>
                </a:srgb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5" name="Text Box 17"/>
          <p:cNvSpPr txBox="1">
            <a:spLocks noChangeArrowheads="1"/>
          </p:cNvSpPr>
          <p:nvPr/>
        </p:nvSpPr>
        <p:spPr bwMode="gray">
          <a:xfrm>
            <a:off x="2478670" y="4155544"/>
            <a:ext cx="13756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smtClean="0">
                <a:solidFill>
                  <a:srgbClr val="FFFFFF"/>
                </a:solidFill>
                <a:effectLst>
                  <a:outerShdw blurRad="38100" dist="38100" dir="2700000" algn="tl">
                    <a:srgbClr val="000000"/>
                  </a:outerShdw>
                </a:effectLst>
              </a:rPr>
              <a:t>PP</a:t>
            </a:r>
          </a:p>
          <a:p>
            <a:pPr algn="ctr"/>
            <a:r>
              <a:rPr lang="en-US" altLang="en-US" b="1" dirty="0" smtClean="0">
                <a:solidFill>
                  <a:srgbClr val="FFFFFF"/>
                </a:solidFill>
                <a:effectLst>
                  <a:outerShdw blurRad="38100" dist="38100" dir="2700000" algn="tl">
                    <a:srgbClr val="000000"/>
                  </a:outerShdw>
                </a:effectLst>
              </a:rPr>
              <a:t>No. 38/2002</a:t>
            </a:r>
            <a:endParaRPr lang="en-US" altLang="en-US" b="1" dirty="0">
              <a:solidFill>
                <a:srgbClr val="FFFFFF"/>
              </a:solidFill>
              <a:effectLst>
                <a:outerShdw blurRad="38100" dist="38100" dir="2700000" algn="tl">
                  <a:srgbClr val="000000"/>
                </a:outerShdw>
              </a:effectLst>
            </a:endParaRPr>
          </a:p>
        </p:txBody>
      </p:sp>
      <p:sp>
        <p:nvSpPr>
          <p:cNvPr id="27" name="Text Box 18"/>
          <p:cNvSpPr txBox="1">
            <a:spLocks noChangeArrowheads="1"/>
          </p:cNvSpPr>
          <p:nvPr/>
        </p:nvSpPr>
        <p:spPr bwMode="gray">
          <a:xfrm>
            <a:off x="3933989" y="3975473"/>
            <a:ext cx="4648200" cy="2062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dirty="0" err="1">
                <a:solidFill>
                  <a:srgbClr val="000000"/>
                </a:solidFill>
              </a:rPr>
              <a:t>Peraturan</a:t>
            </a:r>
            <a:r>
              <a:rPr lang="en-US" altLang="en-US" sz="2400" b="1" dirty="0">
                <a:solidFill>
                  <a:srgbClr val="000000"/>
                </a:solidFill>
              </a:rPr>
              <a:t> </a:t>
            </a:r>
            <a:r>
              <a:rPr lang="en-US" altLang="en-US" sz="2400" b="1" dirty="0" err="1">
                <a:solidFill>
                  <a:srgbClr val="000000"/>
                </a:solidFill>
              </a:rPr>
              <a:t>Pemerintah</a:t>
            </a:r>
            <a:r>
              <a:rPr lang="en-US" altLang="en-US" sz="2400" b="1" dirty="0">
                <a:solidFill>
                  <a:srgbClr val="000000"/>
                </a:solidFill>
              </a:rPr>
              <a:t> (PP) </a:t>
            </a:r>
            <a:r>
              <a:rPr lang="en-US" altLang="en-US" sz="2400" b="1" dirty="0" err="1">
                <a:solidFill>
                  <a:srgbClr val="000000"/>
                </a:solidFill>
              </a:rPr>
              <a:t>Nomor</a:t>
            </a:r>
            <a:r>
              <a:rPr lang="en-US" altLang="en-US" sz="2400" b="1" dirty="0">
                <a:solidFill>
                  <a:srgbClr val="000000"/>
                </a:solidFill>
              </a:rPr>
              <a:t> 38 </a:t>
            </a:r>
            <a:r>
              <a:rPr lang="en-US" altLang="en-US" sz="2400" b="1" dirty="0" err="1">
                <a:solidFill>
                  <a:srgbClr val="000000"/>
                </a:solidFill>
              </a:rPr>
              <a:t>Tahun</a:t>
            </a:r>
            <a:r>
              <a:rPr lang="en-US" altLang="en-US" sz="2400" b="1" dirty="0">
                <a:solidFill>
                  <a:srgbClr val="000000"/>
                </a:solidFill>
              </a:rPr>
              <a:t> 2002</a:t>
            </a:r>
            <a:r>
              <a:rPr lang="en-US" altLang="en-US" dirty="0">
                <a:solidFill>
                  <a:srgbClr val="000000"/>
                </a:solidFill>
              </a:rPr>
              <a:t> </a:t>
            </a:r>
            <a:r>
              <a:rPr lang="en-US" altLang="en-US" sz="2000" dirty="0" err="1">
                <a:solidFill>
                  <a:srgbClr val="000000"/>
                </a:solidFill>
              </a:rPr>
              <a:t>tentang</a:t>
            </a:r>
            <a:r>
              <a:rPr lang="en-US" altLang="en-US" sz="2000" dirty="0">
                <a:solidFill>
                  <a:srgbClr val="000000"/>
                </a:solidFill>
              </a:rPr>
              <a:t> </a:t>
            </a:r>
            <a:r>
              <a:rPr lang="en-US" altLang="en-US" sz="2000" dirty="0" err="1">
                <a:solidFill>
                  <a:srgbClr val="000000"/>
                </a:solidFill>
              </a:rPr>
              <a:t>daftar</a:t>
            </a:r>
            <a:r>
              <a:rPr lang="en-US" altLang="en-US" sz="2000" dirty="0">
                <a:solidFill>
                  <a:srgbClr val="000000"/>
                </a:solidFill>
              </a:rPr>
              <a:t> </a:t>
            </a:r>
            <a:r>
              <a:rPr lang="en-US" altLang="en-US" sz="2000" dirty="0" err="1">
                <a:solidFill>
                  <a:srgbClr val="000000"/>
                </a:solidFill>
              </a:rPr>
              <a:t>koordinat</a:t>
            </a:r>
            <a:r>
              <a:rPr lang="en-US" altLang="en-US" sz="2000" dirty="0">
                <a:solidFill>
                  <a:srgbClr val="000000"/>
                </a:solidFill>
              </a:rPr>
              <a:t> </a:t>
            </a:r>
            <a:r>
              <a:rPr lang="en-US" altLang="en-US" sz="2000" dirty="0" err="1">
                <a:solidFill>
                  <a:srgbClr val="000000"/>
                </a:solidFill>
              </a:rPr>
              <a:t>geografis</a:t>
            </a:r>
            <a:r>
              <a:rPr lang="en-US" altLang="en-US" sz="2000" dirty="0">
                <a:solidFill>
                  <a:srgbClr val="000000"/>
                </a:solidFill>
              </a:rPr>
              <a:t>, </a:t>
            </a:r>
            <a:r>
              <a:rPr lang="en-US" altLang="en-US" sz="2000" dirty="0" err="1">
                <a:solidFill>
                  <a:srgbClr val="000000"/>
                </a:solidFill>
              </a:rPr>
              <a:t>titik-titik</a:t>
            </a:r>
            <a:r>
              <a:rPr lang="en-US" altLang="en-US" sz="2000" dirty="0">
                <a:solidFill>
                  <a:srgbClr val="000000"/>
                </a:solidFill>
              </a:rPr>
              <a:t> </a:t>
            </a:r>
            <a:r>
              <a:rPr lang="en-US" altLang="en-US" sz="2000" dirty="0" err="1">
                <a:solidFill>
                  <a:srgbClr val="000000"/>
                </a:solidFill>
              </a:rPr>
              <a:t>garis</a:t>
            </a:r>
            <a:r>
              <a:rPr lang="en-US" altLang="en-US" sz="2000" dirty="0">
                <a:solidFill>
                  <a:srgbClr val="000000"/>
                </a:solidFill>
              </a:rPr>
              <a:t> </a:t>
            </a:r>
            <a:r>
              <a:rPr lang="en-US" altLang="en-US" sz="2000" dirty="0" err="1">
                <a:solidFill>
                  <a:srgbClr val="000000"/>
                </a:solidFill>
              </a:rPr>
              <a:t>pangkal</a:t>
            </a:r>
            <a:r>
              <a:rPr lang="en-US" altLang="en-US" sz="2000" dirty="0">
                <a:solidFill>
                  <a:srgbClr val="000000"/>
                </a:solidFill>
              </a:rPr>
              <a:t> </a:t>
            </a:r>
            <a:r>
              <a:rPr lang="en-US" altLang="en-US" sz="2000" dirty="0" err="1">
                <a:solidFill>
                  <a:srgbClr val="000000"/>
                </a:solidFill>
              </a:rPr>
              <a:t>Kepulauan</a:t>
            </a:r>
            <a:r>
              <a:rPr lang="en-US" altLang="en-US" sz="2000" dirty="0">
                <a:solidFill>
                  <a:srgbClr val="000000"/>
                </a:solidFill>
              </a:rPr>
              <a:t> Indonesia, </a:t>
            </a:r>
            <a:r>
              <a:rPr lang="en-US" altLang="en-US" sz="2000" dirty="0" err="1">
                <a:solidFill>
                  <a:srgbClr val="000000"/>
                </a:solidFill>
              </a:rPr>
              <a:t>saat</a:t>
            </a:r>
            <a:r>
              <a:rPr lang="en-US" altLang="en-US" sz="2000" dirty="0">
                <a:solidFill>
                  <a:srgbClr val="000000"/>
                </a:solidFill>
              </a:rPr>
              <a:t> </a:t>
            </a:r>
            <a:r>
              <a:rPr lang="en-US" altLang="en-US" sz="2000" dirty="0" err="1">
                <a:solidFill>
                  <a:srgbClr val="000000"/>
                </a:solidFill>
              </a:rPr>
              <a:t>ini</a:t>
            </a:r>
            <a:r>
              <a:rPr lang="en-US" altLang="en-US" sz="2000" dirty="0">
                <a:solidFill>
                  <a:srgbClr val="000000"/>
                </a:solidFill>
              </a:rPr>
              <a:t> </a:t>
            </a:r>
            <a:r>
              <a:rPr lang="en-US" altLang="en-US" sz="2000" dirty="0" err="1">
                <a:solidFill>
                  <a:srgbClr val="000000"/>
                </a:solidFill>
              </a:rPr>
              <a:t>jumlah</a:t>
            </a:r>
            <a:r>
              <a:rPr lang="en-US" altLang="en-US" sz="2000" dirty="0">
                <a:solidFill>
                  <a:srgbClr val="000000"/>
                </a:solidFill>
              </a:rPr>
              <a:t> </a:t>
            </a:r>
            <a:r>
              <a:rPr lang="en-US" altLang="en-US" sz="2000" dirty="0" err="1">
                <a:solidFill>
                  <a:srgbClr val="000000"/>
                </a:solidFill>
              </a:rPr>
              <a:t>pulau-pulau</a:t>
            </a:r>
            <a:r>
              <a:rPr lang="en-US" altLang="en-US" sz="2000" dirty="0">
                <a:solidFill>
                  <a:srgbClr val="000000"/>
                </a:solidFill>
              </a:rPr>
              <a:t> </a:t>
            </a:r>
            <a:r>
              <a:rPr lang="en-US" altLang="en-US" sz="2000" dirty="0" err="1">
                <a:solidFill>
                  <a:srgbClr val="000000"/>
                </a:solidFill>
              </a:rPr>
              <a:t>kecil</a:t>
            </a:r>
            <a:r>
              <a:rPr lang="en-US" altLang="en-US" sz="2000" dirty="0">
                <a:solidFill>
                  <a:srgbClr val="000000"/>
                </a:solidFill>
              </a:rPr>
              <a:t> yang </a:t>
            </a:r>
            <a:r>
              <a:rPr lang="en-US" altLang="en-US" sz="2000" dirty="0" err="1">
                <a:solidFill>
                  <a:srgbClr val="000000"/>
                </a:solidFill>
              </a:rPr>
              <a:t>mempunyai</a:t>
            </a:r>
            <a:r>
              <a:rPr lang="en-US" altLang="en-US" sz="2000" dirty="0">
                <a:solidFill>
                  <a:srgbClr val="000000"/>
                </a:solidFill>
              </a:rPr>
              <a:t> </a:t>
            </a:r>
            <a:r>
              <a:rPr lang="en-US" altLang="en-US" sz="2000" dirty="0" err="1">
                <a:solidFill>
                  <a:srgbClr val="000000"/>
                </a:solidFill>
              </a:rPr>
              <a:t>titik-titik</a:t>
            </a:r>
            <a:r>
              <a:rPr lang="en-US" altLang="en-US" sz="2000" dirty="0">
                <a:solidFill>
                  <a:srgbClr val="000000"/>
                </a:solidFill>
              </a:rPr>
              <a:t> </a:t>
            </a:r>
            <a:r>
              <a:rPr lang="en-US" altLang="en-US" sz="2000" dirty="0" err="1">
                <a:solidFill>
                  <a:srgbClr val="000000"/>
                </a:solidFill>
              </a:rPr>
              <a:t>garis</a:t>
            </a:r>
            <a:r>
              <a:rPr lang="en-US" altLang="en-US" sz="2000" dirty="0">
                <a:solidFill>
                  <a:srgbClr val="000000"/>
                </a:solidFill>
              </a:rPr>
              <a:t> </a:t>
            </a:r>
            <a:r>
              <a:rPr lang="en-US" altLang="en-US" sz="2000" dirty="0" err="1">
                <a:solidFill>
                  <a:srgbClr val="000000"/>
                </a:solidFill>
              </a:rPr>
              <a:t>pangkal</a:t>
            </a:r>
            <a:r>
              <a:rPr lang="en-US" altLang="en-US" sz="2000" dirty="0">
                <a:solidFill>
                  <a:srgbClr val="000000"/>
                </a:solidFill>
              </a:rPr>
              <a:t> </a:t>
            </a:r>
            <a:r>
              <a:rPr lang="en-US" altLang="en-US" sz="2000" dirty="0" err="1">
                <a:solidFill>
                  <a:srgbClr val="000000"/>
                </a:solidFill>
              </a:rPr>
              <a:t>berjumlah</a:t>
            </a:r>
            <a:r>
              <a:rPr lang="en-US" altLang="en-US" sz="2000" dirty="0">
                <a:solidFill>
                  <a:srgbClr val="000000"/>
                </a:solidFill>
              </a:rPr>
              <a:t> 92 </a:t>
            </a:r>
            <a:r>
              <a:rPr lang="en-US" altLang="en-US" sz="2000" dirty="0" err="1" smtClean="0">
                <a:solidFill>
                  <a:srgbClr val="000000"/>
                </a:solidFill>
              </a:rPr>
              <a:t>pulau</a:t>
            </a:r>
            <a:r>
              <a:rPr lang="en-US" altLang="en-US" sz="2000" dirty="0" smtClean="0">
                <a:solidFill>
                  <a:srgbClr val="000000"/>
                </a:solidFill>
              </a:rPr>
              <a:t>.</a:t>
            </a:r>
            <a:endParaRPr lang="en-US" altLang="en-US" sz="2000" dirty="0">
              <a:solidFill>
                <a:srgbClr val="000000"/>
              </a:solidFill>
            </a:endParaRPr>
          </a:p>
        </p:txBody>
      </p:sp>
    </p:spTree>
    <p:extLst>
      <p:ext uri="{BB962C8B-B14F-4D97-AF65-F5344CB8AC3E}">
        <p14:creationId xmlns="" xmlns:p14="http://schemas.microsoft.com/office/powerpoint/2010/main" val="903746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3466" y="147917"/>
            <a:ext cx="5378823" cy="769441"/>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4400" b="0" dirty="0" err="1" smtClean="0"/>
              <a:t>Dasar</a:t>
            </a:r>
            <a:r>
              <a:rPr lang="en-US" sz="4400" b="0" dirty="0" smtClean="0"/>
              <a:t> </a:t>
            </a:r>
            <a:r>
              <a:rPr lang="en-US" sz="4400" b="0" dirty="0" err="1" smtClean="0"/>
              <a:t>Hukum</a:t>
            </a:r>
            <a:endParaRPr lang="en-US" sz="4400" b="0" dirty="0"/>
          </a:p>
        </p:txBody>
      </p:sp>
      <p:sp>
        <p:nvSpPr>
          <p:cNvPr id="26" name="TextBox 25"/>
          <p:cNvSpPr txBox="1"/>
          <p:nvPr/>
        </p:nvSpPr>
        <p:spPr>
          <a:xfrm>
            <a:off x="297639" y="863150"/>
            <a:ext cx="5378823" cy="461665"/>
          </a:xfrm>
          <a:prstGeom prst="rect">
            <a:avLst/>
          </a:prstGeom>
          <a:noFill/>
        </p:spPr>
        <p:txBody>
          <a:bodyPr wrap="square" rtlCol="0">
            <a:spAutoFit/>
          </a:bodyPr>
          <a:lstStyle>
            <a:defPPr>
              <a:defRPr lang="en-US"/>
            </a:defPPr>
            <a:lvl1pPr>
              <a:defRPr sz="3600" b="1">
                <a:solidFill>
                  <a:srgbClr val="0B7A69"/>
                </a:solidFill>
                <a:latin typeface="Century Gothic" panose="020B0502020202020204" pitchFamily="34" charset="0"/>
              </a:defRPr>
            </a:lvl1pPr>
          </a:lstStyle>
          <a:p>
            <a:r>
              <a:rPr lang="en-US" sz="2400" b="0" i="1" dirty="0" smtClean="0">
                <a:latin typeface="Calibri" panose="020F0502020204030204" pitchFamily="34" charset="0"/>
              </a:rPr>
              <a:t>Peta 31 PPKT </a:t>
            </a:r>
            <a:r>
              <a:rPr lang="en-US" sz="2400" b="0" i="1" dirty="0" err="1" smtClean="0">
                <a:latin typeface="Calibri" panose="020F0502020204030204" pitchFamily="34" charset="0"/>
              </a:rPr>
              <a:t>Berpenduduk</a:t>
            </a:r>
            <a:endParaRPr lang="en-US" sz="2400" b="0" i="1" dirty="0">
              <a:latin typeface="Calibri" panose="020F0502020204030204" pitchFamily="34" charset="0"/>
            </a:endParaRPr>
          </a:p>
        </p:txBody>
      </p:sp>
      <p:sp>
        <p:nvSpPr>
          <p:cNvPr id="17" name="AutoShape 19"/>
          <p:cNvSpPr>
            <a:spLocks noChangeArrowheads="1"/>
          </p:cNvSpPr>
          <p:nvPr/>
        </p:nvSpPr>
        <p:spPr bwMode="gray">
          <a:xfrm>
            <a:off x="493059" y="1780615"/>
            <a:ext cx="8234082" cy="1447800"/>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18" name="AutoShape 20"/>
          <p:cNvSpPr>
            <a:spLocks noChangeArrowheads="1"/>
          </p:cNvSpPr>
          <p:nvPr/>
        </p:nvSpPr>
        <p:spPr bwMode="gray">
          <a:xfrm>
            <a:off x="631172" y="1913965"/>
            <a:ext cx="1219200" cy="1184275"/>
          </a:xfrm>
          <a:prstGeom prst="roundRect">
            <a:avLst>
              <a:gd name="adj" fmla="val 11921"/>
            </a:avLst>
          </a:prstGeom>
          <a:gradFill rotWithShape="1">
            <a:gsLst>
              <a:gs pos="0">
                <a:srgbClr val="EC941E"/>
              </a:gs>
              <a:gs pos="100000">
                <a:srgbClr val="EC941E">
                  <a:gamma/>
                  <a:shade val="69804"/>
                  <a:invGamma/>
                </a:srgbClr>
              </a:gs>
            </a:gsLst>
            <a:lin ang="5400000" scaled="1"/>
          </a:gradFill>
          <a:ln w="38100">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Freeform 21"/>
          <p:cNvSpPr>
            <a:spLocks/>
          </p:cNvSpPr>
          <p:nvPr/>
        </p:nvSpPr>
        <p:spPr bwMode="gray">
          <a:xfrm>
            <a:off x="707372" y="1990165"/>
            <a:ext cx="609600" cy="5921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EC941E">
                  <a:gamma/>
                  <a:tint val="48627"/>
                  <a:invGamma/>
                </a:srgbClr>
              </a:gs>
              <a:gs pos="100000">
                <a:srgbClr val="EC941E">
                  <a:alpha val="0"/>
                </a:srgb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20" name="Text Box 22"/>
          <p:cNvSpPr txBox="1">
            <a:spLocks noChangeArrowheads="1"/>
          </p:cNvSpPr>
          <p:nvPr/>
        </p:nvSpPr>
        <p:spPr bwMode="gray">
          <a:xfrm>
            <a:off x="631172" y="2053828"/>
            <a:ext cx="1250663"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1" dirty="0" err="1" smtClean="0">
                <a:solidFill>
                  <a:srgbClr val="FFFFFF"/>
                </a:solidFill>
                <a:effectLst>
                  <a:outerShdw blurRad="38100" dist="38100" dir="2700000" algn="tl">
                    <a:srgbClr val="000000"/>
                  </a:outerShdw>
                </a:effectLst>
              </a:rPr>
              <a:t>Perpres</a:t>
            </a:r>
            <a:endParaRPr lang="en-US" altLang="en-US" sz="2400" b="1" dirty="0" smtClean="0">
              <a:solidFill>
                <a:srgbClr val="FFFFFF"/>
              </a:solidFill>
              <a:effectLst>
                <a:outerShdw blurRad="38100" dist="38100" dir="2700000" algn="tl">
                  <a:srgbClr val="000000"/>
                </a:outerShdw>
              </a:effectLst>
            </a:endParaRPr>
          </a:p>
          <a:p>
            <a:pPr algn="ctr"/>
            <a:r>
              <a:rPr lang="en-US" altLang="en-US" sz="2400" b="1" dirty="0" smtClean="0">
                <a:solidFill>
                  <a:srgbClr val="FFFFFF"/>
                </a:solidFill>
                <a:effectLst>
                  <a:outerShdw blurRad="38100" dist="38100" dir="2700000" algn="tl">
                    <a:srgbClr val="000000"/>
                  </a:outerShdw>
                </a:effectLst>
              </a:rPr>
              <a:t>78/2005</a:t>
            </a:r>
            <a:endParaRPr lang="en-US" altLang="en-US" sz="2400" b="1" dirty="0">
              <a:solidFill>
                <a:srgbClr val="FFFFFF"/>
              </a:solidFill>
              <a:effectLst>
                <a:outerShdw blurRad="38100" dist="38100" dir="2700000" algn="tl">
                  <a:srgbClr val="000000"/>
                </a:outerShdw>
              </a:effectLst>
            </a:endParaRPr>
          </a:p>
        </p:txBody>
      </p:sp>
      <p:sp>
        <p:nvSpPr>
          <p:cNvPr id="21" name="Text Box 23"/>
          <p:cNvSpPr txBox="1">
            <a:spLocks noChangeArrowheads="1"/>
          </p:cNvSpPr>
          <p:nvPr/>
        </p:nvSpPr>
        <p:spPr bwMode="gray">
          <a:xfrm>
            <a:off x="2017058" y="1977465"/>
            <a:ext cx="6589059" cy="113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solidFill>
                  <a:srgbClr val="000000"/>
                </a:solidFill>
              </a:rPr>
              <a:t>Peraturan</a:t>
            </a:r>
            <a:r>
              <a:rPr lang="en-US" altLang="en-US" sz="2400" b="1" dirty="0">
                <a:solidFill>
                  <a:srgbClr val="000000"/>
                </a:solidFill>
              </a:rPr>
              <a:t> </a:t>
            </a:r>
            <a:r>
              <a:rPr lang="en-US" altLang="en-US" sz="2400" b="1" dirty="0" err="1">
                <a:solidFill>
                  <a:srgbClr val="000000"/>
                </a:solidFill>
              </a:rPr>
              <a:t>Presiden</a:t>
            </a:r>
            <a:r>
              <a:rPr lang="en-US" altLang="en-US" sz="2400" b="1" dirty="0">
                <a:solidFill>
                  <a:srgbClr val="000000"/>
                </a:solidFill>
              </a:rPr>
              <a:t> (</a:t>
            </a:r>
            <a:r>
              <a:rPr lang="en-US" altLang="en-US" sz="2400" b="1" dirty="0" err="1">
                <a:solidFill>
                  <a:srgbClr val="000000"/>
                </a:solidFill>
              </a:rPr>
              <a:t>Perpres</a:t>
            </a:r>
            <a:r>
              <a:rPr lang="en-US" altLang="en-US" sz="2400" b="1" dirty="0">
                <a:solidFill>
                  <a:srgbClr val="000000"/>
                </a:solidFill>
              </a:rPr>
              <a:t>) </a:t>
            </a:r>
            <a:r>
              <a:rPr lang="en-US" altLang="en-US" sz="2400" b="1" dirty="0" err="1">
                <a:solidFill>
                  <a:srgbClr val="000000"/>
                </a:solidFill>
              </a:rPr>
              <a:t>Republik</a:t>
            </a:r>
            <a:r>
              <a:rPr lang="en-US" altLang="en-US" sz="2400" b="1" dirty="0">
                <a:solidFill>
                  <a:srgbClr val="000000"/>
                </a:solidFill>
              </a:rPr>
              <a:t> Indonesia </a:t>
            </a:r>
            <a:r>
              <a:rPr lang="en-US" altLang="en-US" sz="2400" b="1" dirty="0" err="1">
                <a:solidFill>
                  <a:srgbClr val="000000"/>
                </a:solidFill>
              </a:rPr>
              <a:t>Nomor</a:t>
            </a:r>
            <a:r>
              <a:rPr lang="en-US" altLang="en-US" sz="2400" b="1" dirty="0">
                <a:solidFill>
                  <a:srgbClr val="000000"/>
                </a:solidFill>
              </a:rPr>
              <a:t> 78 </a:t>
            </a:r>
            <a:r>
              <a:rPr lang="en-US" altLang="en-US" sz="2400" b="1" dirty="0" err="1">
                <a:solidFill>
                  <a:srgbClr val="000000"/>
                </a:solidFill>
              </a:rPr>
              <a:t>Tahun</a:t>
            </a:r>
            <a:r>
              <a:rPr lang="en-US" altLang="en-US" sz="2400" b="1" dirty="0">
                <a:solidFill>
                  <a:srgbClr val="000000"/>
                </a:solidFill>
              </a:rPr>
              <a:t> </a:t>
            </a:r>
            <a:r>
              <a:rPr lang="en-US" altLang="en-US" sz="2400" b="1" dirty="0" smtClean="0">
                <a:solidFill>
                  <a:srgbClr val="000000"/>
                </a:solidFill>
              </a:rPr>
              <a:t>2005</a:t>
            </a:r>
            <a:r>
              <a:rPr lang="en-US" altLang="en-US" dirty="0" smtClean="0">
                <a:solidFill>
                  <a:srgbClr val="000000"/>
                </a:solidFill>
              </a:rPr>
              <a:t> </a:t>
            </a:r>
            <a:r>
              <a:rPr lang="pt-BR" altLang="en-US" sz="2000" dirty="0">
                <a:solidFill>
                  <a:srgbClr val="000000"/>
                </a:solidFill>
              </a:rPr>
              <a:t>tentang Pengelolaan Pulau-Pulau Kecil </a:t>
            </a:r>
            <a:r>
              <a:rPr lang="pt-BR" altLang="en-US" sz="2000" dirty="0" smtClean="0">
                <a:solidFill>
                  <a:srgbClr val="000000"/>
                </a:solidFill>
              </a:rPr>
              <a:t>Terluar.</a:t>
            </a:r>
            <a:endParaRPr lang="en-US" altLang="en-US" sz="2000" dirty="0">
              <a:solidFill>
                <a:srgbClr val="000000"/>
              </a:solidFill>
            </a:endParaRPr>
          </a:p>
        </p:txBody>
      </p:sp>
      <p:sp>
        <p:nvSpPr>
          <p:cNvPr id="28" name="AutoShape 14"/>
          <p:cNvSpPr>
            <a:spLocks noChangeArrowheads="1"/>
          </p:cNvSpPr>
          <p:nvPr/>
        </p:nvSpPr>
        <p:spPr bwMode="gray">
          <a:xfrm>
            <a:off x="2409989" y="3778622"/>
            <a:ext cx="6324600" cy="1775013"/>
          </a:xfrm>
          <a:prstGeom prst="roundRect">
            <a:avLst>
              <a:gd name="adj" fmla="val 10889"/>
            </a:avLst>
          </a:prstGeom>
          <a:gradFill rotWithShape="1">
            <a:gsLst>
              <a:gs pos="0">
                <a:srgbClr val="DDDDDD">
                  <a:gamma/>
                  <a:tint val="51373"/>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endParaRPr lang="en-US"/>
          </a:p>
        </p:txBody>
      </p:sp>
      <p:sp>
        <p:nvSpPr>
          <p:cNvPr id="29" name="AutoShape 15"/>
          <p:cNvSpPr>
            <a:spLocks noChangeArrowheads="1"/>
          </p:cNvSpPr>
          <p:nvPr/>
        </p:nvSpPr>
        <p:spPr bwMode="gray">
          <a:xfrm>
            <a:off x="2548102" y="3911973"/>
            <a:ext cx="1219200" cy="1184275"/>
          </a:xfrm>
          <a:prstGeom prst="roundRect">
            <a:avLst>
              <a:gd name="adj" fmla="val 11921"/>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a:ln w="38100">
            <a:solidFill>
              <a:schemeClr val="tx1"/>
            </a:solidFill>
            <a:round/>
            <a:headEnd/>
            <a:tailEnd/>
          </a:ln>
          <a:effectLst/>
        </p:spPr>
        <p:txBody>
          <a:bodyPr wrap="none" anchor="ctr"/>
          <a:lstStyle/>
          <a:p>
            <a:endParaRPr lang="en-US"/>
          </a:p>
        </p:txBody>
      </p:sp>
      <p:sp>
        <p:nvSpPr>
          <p:cNvPr id="30" name="Freeform 16"/>
          <p:cNvSpPr>
            <a:spLocks/>
          </p:cNvSpPr>
          <p:nvPr/>
        </p:nvSpPr>
        <p:spPr bwMode="gray">
          <a:xfrm>
            <a:off x="2624302" y="3988173"/>
            <a:ext cx="609600" cy="592138"/>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EC941E">
                  <a:gamma/>
                  <a:tint val="48627"/>
                  <a:invGamma/>
                </a:srgbClr>
              </a:gs>
              <a:gs pos="100000">
                <a:srgbClr val="EC941E">
                  <a:alpha val="0"/>
                </a:srgbClr>
              </a:gs>
            </a:gsLst>
            <a:lin ang="2700000" scaled="1"/>
          </a:gradFill>
          <a:ln>
            <a:noFill/>
          </a:ln>
          <a:extLst>
            <a:ext uri="{91240B29-F687-4F45-9708-019B960494DF}">
              <a14:hiddenLine xmlns="" xmlns:a14="http://schemas.microsoft.com/office/drawing/2010/main" w="0">
                <a:solidFill>
                  <a:srgbClr val="000000"/>
                </a:solidFill>
                <a:prstDash val="solid"/>
                <a:round/>
                <a:headEnd/>
                <a:tailEnd/>
              </a14:hiddenLine>
            </a:ext>
          </a:extLst>
        </p:spPr>
        <p:txBody>
          <a:bodyPr/>
          <a:lstStyle/>
          <a:p>
            <a:endParaRPr lang="en-US"/>
          </a:p>
        </p:txBody>
      </p:sp>
      <p:sp>
        <p:nvSpPr>
          <p:cNvPr id="31" name="Text Box 17"/>
          <p:cNvSpPr txBox="1">
            <a:spLocks noChangeArrowheads="1"/>
          </p:cNvSpPr>
          <p:nvPr/>
        </p:nvSpPr>
        <p:spPr bwMode="gray">
          <a:xfrm>
            <a:off x="2478669" y="4155544"/>
            <a:ext cx="13756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dirty="0" smtClean="0">
                <a:solidFill>
                  <a:srgbClr val="FFFFFF"/>
                </a:solidFill>
                <a:effectLst>
                  <a:outerShdw blurRad="38100" dist="38100" dir="2700000" algn="tl">
                    <a:srgbClr val="000000"/>
                  </a:outerShdw>
                </a:effectLst>
              </a:rPr>
              <a:t>PP</a:t>
            </a:r>
          </a:p>
          <a:p>
            <a:pPr algn="ctr"/>
            <a:r>
              <a:rPr lang="en-US" altLang="en-US" b="1" dirty="0" smtClean="0">
                <a:solidFill>
                  <a:srgbClr val="FFFFFF"/>
                </a:solidFill>
                <a:effectLst>
                  <a:outerShdw blurRad="38100" dist="38100" dir="2700000" algn="tl">
                    <a:srgbClr val="000000"/>
                  </a:outerShdw>
                </a:effectLst>
              </a:rPr>
              <a:t>No. 62/2010</a:t>
            </a:r>
            <a:endParaRPr lang="en-US" altLang="en-US" b="1" dirty="0">
              <a:solidFill>
                <a:srgbClr val="FFFFFF"/>
              </a:solidFill>
              <a:effectLst>
                <a:outerShdw blurRad="38100" dist="38100" dir="2700000" algn="tl">
                  <a:srgbClr val="000000"/>
                </a:outerShdw>
              </a:effectLst>
            </a:endParaRPr>
          </a:p>
        </p:txBody>
      </p:sp>
      <p:sp>
        <p:nvSpPr>
          <p:cNvPr id="32" name="Text Box 18"/>
          <p:cNvSpPr txBox="1">
            <a:spLocks noChangeArrowheads="1"/>
          </p:cNvSpPr>
          <p:nvPr/>
        </p:nvSpPr>
        <p:spPr bwMode="gray">
          <a:xfrm>
            <a:off x="3933989" y="3975473"/>
            <a:ext cx="4793152" cy="144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err="1">
                <a:solidFill>
                  <a:srgbClr val="000000"/>
                </a:solidFill>
              </a:rPr>
              <a:t>Peraturan</a:t>
            </a:r>
            <a:r>
              <a:rPr lang="en-US" altLang="en-US" sz="2400" b="1" dirty="0">
                <a:solidFill>
                  <a:srgbClr val="000000"/>
                </a:solidFill>
              </a:rPr>
              <a:t> </a:t>
            </a:r>
            <a:r>
              <a:rPr lang="en-US" altLang="en-US" sz="2400" b="1" dirty="0" err="1">
                <a:solidFill>
                  <a:srgbClr val="000000"/>
                </a:solidFill>
              </a:rPr>
              <a:t>Pemerintah</a:t>
            </a:r>
            <a:r>
              <a:rPr lang="en-US" altLang="en-US" sz="2400" b="1" dirty="0">
                <a:solidFill>
                  <a:srgbClr val="000000"/>
                </a:solidFill>
              </a:rPr>
              <a:t> (PP) </a:t>
            </a:r>
            <a:r>
              <a:rPr lang="en-US" altLang="en-US" sz="2400" b="1" dirty="0" err="1">
                <a:solidFill>
                  <a:srgbClr val="000000"/>
                </a:solidFill>
              </a:rPr>
              <a:t>Republik</a:t>
            </a:r>
            <a:r>
              <a:rPr lang="en-US" altLang="en-US" sz="2400" b="1" dirty="0">
                <a:solidFill>
                  <a:srgbClr val="000000"/>
                </a:solidFill>
              </a:rPr>
              <a:t> Indonesia </a:t>
            </a:r>
            <a:r>
              <a:rPr lang="en-US" altLang="en-US" sz="2400" b="1" dirty="0" err="1">
                <a:solidFill>
                  <a:srgbClr val="000000"/>
                </a:solidFill>
              </a:rPr>
              <a:t>Nomor</a:t>
            </a:r>
            <a:r>
              <a:rPr lang="en-US" altLang="en-US" sz="2400" b="1" dirty="0">
                <a:solidFill>
                  <a:srgbClr val="000000"/>
                </a:solidFill>
              </a:rPr>
              <a:t> 62 </a:t>
            </a:r>
            <a:r>
              <a:rPr lang="en-US" altLang="en-US" sz="2400" b="1" dirty="0" err="1">
                <a:solidFill>
                  <a:srgbClr val="000000"/>
                </a:solidFill>
              </a:rPr>
              <a:t>Tahun</a:t>
            </a:r>
            <a:r>
              <a:rPr lang="en-US" altLang="en-US" sz="2400" b="1" dirty="0">
                <a:solidFill>
                  <a:srgbClr val="000000"/>
                </a:solidFill>
              </a:rPr>
              <a:t> </a:t>
            </a:r>
            <a:r>
              <a:rPr lang="en-US" altLang="en-US" sz="2400" b="1" dirty="0" smtClean="0">
                <a:solidFill>
                  <a:srgbClr val="000000"/>
                </a:solidFill>
              </a:rPr>
              <a:t>2010 </a:t>
            </a:r>
            <a:r>
              <a:rPr lang="en-US" sz="2000" dirty="0" err="1"/>
              <a:t>tentang</a:t>
            </a:r>
            <a:r>
              <a:rPr lang="en-US" sz="2000" dirty="0"/>
              <a:t> </a:t>
            </a:r>
            <a:r>
              <a:rPr lang="en-US" sz="2000" dirty="0" err="1"/>
              <a:t>Pemanfaatan</a:t>
            </a:r>
            <a:r>
              <a:rPr lang="en-US" sz="2000" dirty="0"/>
              <a:t> </a:t>
            </a:r>
            <a:r>
              <a:rPr lang="en-US" sz="2000" dirty="0" err="1"/>
              <a:t>Pulau-Pulau</a:t>
            </a:r>
            <a:r>
              <a:rPr lang="en-US" sz="2000" dirty="0"/>
              <a:t> Kecil </a:t>
            </a:r>
            <a:r>
              <a:rPr lang="en-US" sz="2000" dirty="0" err="1"/>
              <a:t>Terluar</a:t>
            </a:r>
            <a:r>
              <a:rPr lang="en-US" sz="2000" dirty="0"/>
              <a:t> (PPKT</a:t>
            </a:r>
            <a:r>
              <a:rPr lang="en-US" sz="2000" dirty="0" smtClean="0"/>
              <a:t>).</a:t>
            </a:r>
            <a:endParaRPr lang="en-US" altLang="en-US" sz="2000" dirty="0">
              <a:solidFill>
                <a:srgbClr val="000000"/>
              </a:solidFill>
            </a:endParaRPr>
          </a:p>
        </p:txBody>
      </p:sp>
    </p:spTree>
    <p:extLst>
      <p:ext uri="{BB962C8B-B14F-4D97-AF65-F5344CB8AC3E}">
        <p14:creationId xmlns="" xmlns:p14="http://schemas.microsoft.com/office/powerpoint/2010/main" val="2431104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8" descr="Potensi Wisata Bahari"/>
          <p:cNvPicPr>
            <a:picLocks noChangeAspect="1" noChangeArrowheads="1"/>
          </p:cNvPicPr>
          <p:nvPr/>
        </p:nvPicPr>
        <p:blipFill>
          <a:blip r:embed="rId2"/>
          <a:srcRect/>
          <a:stretch>
            <a:fillRect/>
          </a:stretch>
        </p:blipFill>
        <p:spPr bwMode="auto">
          <a:xfrm>
            <a:off x="6804025" y="50800"/>
            <a:ext cx="2339975" cy="1871663"/>
          </a:xfrm>
          <a:prstGeom prst="rect">
            <a:avLst/>
          </a:prstGeom>
          <a:noFill/>
          <a:ln w="9525">
            <a:noFill/>
            <a:miter lim="800000"/>
            <a:headEnd/>
            <a:tailEnd/>
          </a:ln>
        </p:spPr>
      </p:pic>
      <p:pic>
        <p:nvPicPr>
          <p:cNvPr id="8196" name="Picture 20" descr="IMG_0985-2Cherman"/>
          <p:cNvPicPr>
            <a:picLocks noChangeAspect="1" noChangeArrowheads="1"/>
          </p:cNvPicPr>
          <p:nvPr/>
        </p:nvPicPr>
        <p:blipFill>
          <a:blip r:embed="rId3"/>
          <a:srcRect/>
          <a:stretch>
            <a:fillRect/>
          </a:stretch>
        </p:blipFill>
        <p:spPr bwMode="auto">
          <a:xfrm>
            <a:off x="6808788" y="3505200"/>
            <a:ext cx="2335212" cy="1562100"/>
          </a:xfrm>
          <a:prstGeom prst="rect">
            <a:avLst/>
          </a:prstGeom>
          <a:noFill/>
          <a:ln w="9525">
            <a:noFill/>
            <a:miter lim="800000"/>
            <a:headEnd/>
            <a:tailEnd/>
          </a:ln>
        </p:spPr>
      </p:pic>
      <p:pic>
        <p:nvPicPr>
          <p:cNvPr id="8197" name="Picture 21" descr="Coral Reef"/>
          <p:cNvPicPr>
            <a:picLocks noChangeAspect="1" noChangeArrowheads="1"/>
          </p:cNvPicPr>
          <p:nvPr/>
        </p:nvPicPr>
        <p:blipFill>
          <a:blip r:embed="rId4"/>
          <a:srcRect/>
          <a:stretch>
            <a:fillRect/>
          </a:stretch>
        </p:blipFill>
        <p:spPr bwMode="auto">
          <a:xfrm>
            <a:off x="6804025" y="1865313"/>
            <a:ext cx="2339975" cy="1660525"/>
          </a:xfrm>
          <a:prstGeom prst="rect">
            <a:avLst/>
          </a:prstGeom>
          <a:noFill/>
          <a:ln w="9525">
            <a:noFill/>
            <a:miter lim="800000"/>
            <a:headEnd/>
            <a:tailEnd/>
          </a:ln>
        </p:spPr>
      </p:pic>
      <p:sp>
        <p:nvSpPr>
          <p:cNvPr id="11" name="Title 1"/>
          <p:cNvSpPr txBox="1">
            <a:spLocks/>
          </p:cNvSpPr>
          <p:nvPr/>
        </p:nvSpPr>
        <p:spPr>
          <a:xfrm>
            <a:off x="381000" y="152400"/>
            <a:ext cx="6096000"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Karakteristik Pulau-pulau Kecil</a:t>
            </a:r>
            <a:endParaRPr lang="en-US" sz="36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pic>
        <p:nvPicPr>
          <p:cNvPr id="8201" name="Picture 5" descr="F:\DOKUMEN KANTOR\FOTO SURVEI DULLAH LAUT\dullah.jpg"/>
          <p:cNvPicPr>
            <a:picLocks noChangeAspect="1" noChangeArrowheads="1"/>
          </p:cNvPicPr>
          <p:nvPr/>
        </p:nvPicPr>
        <p:blipFill>
          <a:blip r:embed="rId5"/>
          <a:srcRect/>
          <a:stretch>
            <a:fillRect/>
          </a:stretch>
        </p:blipFill>
        <p:spPr bwMode="auto">
          <a:xfrm>
            <a:off x="0" y="5067300"/>
            <a:ext cx="9144000" cy="2133600"/>
          </a:xfrm>
          <a:prstGeom prst="rect">
            <a:avLst/>
          </a:prstGeom>
          <a:noFill/>
          <a:ln w="9525">
            <a:noFill/>
            <a:miter lim="800000"/>
            <a:headEnd/>
            <a:tailEnd/>
          </a:ln>
        </p:spPr>
      </p:pic>
      <p:sp>
        <p:nvSpPr>
          <p:cNvPr id="5" name="Content Placeholder 2"/>
          <p:cNvSpPr>
            <a:spLocks noGrp="1"/>
          </p:cNvSpPr>
          <p:nvPr>
            <p:ph idx="1"/>
          </p:nvPr>
        </p:nvSpPr>
        <p:spPr>
          <a:xfrm>
            <a:off x="304800" y="896256"/>
            <a:ext cx="6324600" cy="4114800"/>
          </a:xfrm>
        </p:spPr>
        <p:txBody>
          <a:bodyPr>
            <a:noAutofit/>
          </a:bodyPr>
          <a:lstStyle/>
          <a:p>
            <a:pPr algn="just">
              <a:spcBef>
                <a:spcPts val="1200"/>
              </a:spcBef>
              <a:buClr>
                <a:srgbClr val="0000CC"/>
              </a:buClr>
              <a:defRPr/>
            </a:pPr>
            <a:r>
              <a:rPr lang="en-US" sz="2200" b="1" dirty="0" smtClean="0">
                <a:latin typeface="+mj-lt"/>
              </a:rPr>
              <a:t>Terpisah </a:t>
            </a:r>
            <a:r>
              <a:rPr lang="en-US" sz="2200" b="1" dirty="0">
                <a:latin typeface="+mj-lt"/>
              </a:rPr>
              <a:t>dari pulau induk (</a:t>
            </a:r>
            <a:r>
              <a:rPr lang="en-US" sz="2200" b="1" i="1" dirty="0" smtClean="0">
                <a:latin typeface="+mj-lt"/>
              </a:rPr>
              <a:t>mainland) </a:t>
            </a:r>
            <a:r>
              <a:rPr lang="en-US" sz="2200" b="1" dirty="0" smtClean="0">
                <a:latin typeface="+mj-lt"/>
              </a:rPr>
              <a:t>sehingga</a:t>
            </a:r>
            <a:r>
              <a:rPr lang="en-US" sz="2200" b="1" i="1" dirty="0" smtClean="0">
                <a:latin typeface="+mj-lt"/>
              </a:rPr>
              <a:t> </a:t>
            </a:r>
            <a:r>
              <a:rPr lang="en-US" sz="2200" b="1" dirty="0" smtClean="0">
                <a:latin typeface="+mj-lt"/>
              </a:rPr>
              <a:t>bersifat </a:t>
            </a:r>
            <a:r>
              <a:rPr lang="en-US" sz="2200" b="1" dirty="0">
                <a:latin typeface="+mj-lt"/>
              </a:rPr>
              <a:t>insular;</a:t>
            </a:r>
          </a:p>
          <a:p>
            <a:pPr algn="just">
              <a:spcBef>
                <a:spcPts val="1200"/>
              </a:spcBef>
              <a:buClr>
                <a:srgbClr val="0000CC"/>
              </a:buClr>
              <a:defRPr/>
            </a:pPr>
            <a:r>
              <a:rPr lang="en-US" sz="2200" b="1" dirty="0" smtClean="0">
                <a:latin typeface="+mj-lt"/>
              </a:rPr>
              <a:t>Daerah tangkapan air (</a:t>
            </a:r>
            <a:r>
              <a:rPr lang="en-US" sz="2200" b="1" i="1" dirty="0" smtClean="0">
                <a:latin typeface="+mj-lt"/>
              </a:rPr>
              <a:t>catchment area</a:t>
            </a:r>
            <a:r>
              <a:rPr lang="en-US" sz="2200" b="1" dirty="0" smtClean="0">
                <a:latin typeface="+mj-lt"/>
              </a:rPr>
              <a:t>) kecil;</a:t>
            </a:r>
            <a:endParaRPr lang="en-US" sz="2200" b="1" dirty="0">
              <a:latin typeface="+mj-lt"/>
            </a:endParaRPr>
          </a:p>
          <a:p>
            <a:pPr algn="just">
              <a:spcBef>
                <a:spcPts val="1200"/>
              </a:spcBef>
              <a:buClr>
                <a:srgbClr val="0000CC"/>
              </a:buClr>
              <a:defRPr/>
            </a:pPr>
            <a:r>
              <a:rPr lang="en-US" sz="2200" b="1" dirty="0" smtClean="0">
                <a:latin typeface="+mj-lt"/>
              </a:rPr>
              <a:t>Rentan </a:t>
            </a:r>
            <a:r>
              <a:rPr lang="en-US" sz="2200" b="1" dirty="0">
                <a:latin typeface="+mj-lt"/>
              </a:rPr>
              <a:t>terhadap </a:t>
            </a:r>
            <a:r>
              <a:rPr lang="id-ID" sz="2200" b="1" dirty="0">
                <a:latin typeface="+mj-lt"/>
              </a:rPr>
              <a:t>perubahan </a:t>
            </a:r>
            <a:r>
              <a:rPr lang="id-ID" sz="2200" b="1" dirty="0" smtClean="0">
                <a:latin typeface="+mj-lt"/>
              </a:rPr>
              <a:t>lingkungan</a:t>
            </a:r>
            <a:r>
              <a:rPr lang="en-US" sz="2200" b="1" dirty="0" smtClean="0">
                <a:latin typeface="+mj-lt"/>
              </a:rPr>
              <a:t>, aktivitas manusia dan bencana alam;</a:t>
            </a:r>
          </a:p>
          <a:p>
            <a:pPr algn="just">
              <a:spcBef>
                <a:spcPts val="1200"/>
              </a:spcBef>
              <a:buClr>
                <a:srgbClr val="0000CC"/>
              </a:buClr>
              <a:defRPr/>
            </a:pPr>
            <a:r>
              <a:rPr lang="en-US" sz="2200" b="1" dirty="0" smtClean="0">
                <a:latin typeface="+mj-lt"/>
              </a:rPr>
              <a:t>Keterbatasan sumber air tawar, daerah tangkapan air dan tanaman pangan;</a:t>
            </a:r>
          </a:p>
          <a:p>
            <a:pPr algn="just">
              <a:spcBef>
                <a:spcPts val="1200"/>
              </a:spcBef>
              <a:buClr>
                <a:srgbClr val="0000CC"/>
              </a:buClr>
              <a:defRPr/>
            </a:pPr>
            <a:r>
              <a:rPr lang="id-ID" sz="2200" b="1" dirty="0" smtClean="0">
                <a:latin typeface="+mj-lt"/>
              </a:rPr>
              <a:t>Eksistensi pulau kecil dipengaruhi oleh ekosistem terumbu karang, hutan mangrove dan padang lamun.</a:t>
            </a:r>
            <a:endParaRPr lang="en-US" sz="2200" b="1" dirty="0" smtClean="0">
              <a:latin typeface="+mj-lt"/>
            </a:endParaRPr>
          </a:p>
          <a:p>
            <a:pPr algn="just">
              <a:spcBef>
                <a:spcPts val="1200"/>
              </a:spcBef>
              <a:buClr>
                <a:srgbClr val="0000CC"/>
              </a:buClr>
              <a:defRPr/>
            </a:pPr>
            <a:r>
              <a:rPr lang="en-US" sz="2200" b="1" dirty="0" smtClean="0">
                <a:latin typeface="+mj-lt"/>
              </a:rPr>
              <a:t>Sangat rentan terhadap perubahan lingkungan, baik akibat alam maupun ulah manusia. </a:t>
            </a:r>
            <a:r>
              <a:rPr lang="id-ID" sz="2200" b="1" dirty="0" smtClean="0">
                <a:latin typeface="+mj-lt"/>
              </a:rPr>
              <a:t> </a:t>
            </a:r>
            <a:endParaRPr lang="en-US" sz="2200" b="1" dirty="0" smtClean="0">
              <a:latin typeface="+mj-lt"/>
            </a:endParaRPr>
          </a:p>
          <a:p>
            <a:pPr marL="0" indent="0">
              <a:spcBef>
                <a:spcPts val="1200"/>
              </a:spcBef>
              <a:buClr>
                <a:srgbClr val="0000CC"/>
              </a:buClr>
              <a:buFont typeface="Wingdings 2" pitchFamily="18" charset="2"/>
              <a:buNone/>
              <a:defRPr/>
            </a:pPr>
            <a:endParaRPr lang="en-US" sz="2200" b="1" dirty="0" smtClean="0">
              <a:solidFill>
                <a:srgbClr val="0000CC"/>
              </a:solidFill>
              <a:latin typeface="+mj-lt"/>
            </a:endParaRPr>
          </a:p>
          <a:p>
            <a:pPr>
              <a:spcBef>
                <a:spcPts val="300"/>
              </a:spcBef>
              <a:defRPr/>
            </a:pPr>
            <a:endParaRPr lang="en-US" sz="2200" b="1" dirty="0" smtClean="0">
              <a:solidFill>
                <a:srgbClr val="0000CC"/>
              </a:solidFill>
              <a:latin typeface="+mj-lt"/>
            </a:endParaRPr>
          </a:p>
          <a:p>
            <a:pPr>
              <a:spcBef>
                <a:spcPts val="300"/>
              </a:spcBef>
              <a:defRPr/>
            </a:pPr>
            <a:endParaRPr lang="en-US" sz="2200" b="1" dirty="0">
              <a:latin typeface="+mj-lt"/>
            </a:endParaRPr>
          </a:p>
          <a:p>
            <a:pPr>
              <a:defRPr/>
            </a:pPr>
            <a:endParaRPr lang="en-US" sz="2200" b="1" dirty="0"/>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06" descr="IMG_4020_az copy"/>
          <p:cNvPicPr>
            <a:picLocks noChangeAspect="1" noChangeArrowheads="1"/>
          </p:cNvPicPr>
          <p:nvPr/>
        </p:nvPicPr>
        <p:blipFill>
          <a:blip r:embed="rId3"/>
          <a:srcRect/>
          <a:stretch>
            <a:fillRect/>
          </a:stretch>
        </p:blipFill>
        <p:spPr bwMode="auto">
          <a:xfrm>
            <a:off x="6807200" y="0"/>
            <a:ext cx="2336800" cy="1752600"/>
          </a:xfrm>
          <a:prstGeom prst="rect">
            <a:avLst/>
          </a:prstGeom>
          <a:noFill/>
          <a:ln w="9525">
            <a:noFill/>
            <a:miter lim="800000"/>
            <a:headEnd/>
            <a:tailEnd/>
          </a:ln>
        </p:spPr>
      </p:pic>
      <p:pic>
        <p:nvPicPr>
          <p:cNvPr id="9220" name="Picture 4" descr="D:\AM AZIZE\FOTO-FOTO\Survei Lombok Timur\KJA.jpg"/>
          <p:cNvPicPr>
            <a:picLocks noChangeAspect="1" noChangeArrowheads="1"/>
          </p:cNvPicPr>
          <p:nvPr/>
        </p:nvPicPr>
        <p:blipFill>
          <a:blip r:embed="rId4"/>
          <a:srcRect/>
          <a:stretch>
            <a:fillRect/>
          </a:stretch>
        </p:blipFill>
        <p:spPr bwMode="auto">
          <a:xfrm>
            <a:off x="6781800" y="3429000"/>
            <a:ext cx="2362200" cy="1600200"/>
          </a:xfrm>
          <a:prstGeom prst="rect">
            <a:avLst/>
          </a:prstGeom>
          <a:noFill/>
          <a:ln w="9525">
            <a:noFill/>
            <a:miter lim="800000"/>
            <a:headEnd/>
            <a:tailEnd/>
          </a:ln>
        </p:spPr>
      </p:pic>
      <p:pic>
        <p:nvPicPr>
          <p:cNvPr id="9221" name="Picture 2" descr="D:\AM AZIZE 2010\Bahan Presentasi Direktur\Picture1.tif"/>
          <p:cNvPicPr>
            <a:picLocks noChangeAspect="1" noChangeArrowheads="1"/>
          </p:cNvPicPr>
          <p:nvPr/>
        </p:nvPicPr>
        <p:blipFill>
          <a:blip r:embed="rId5">
            <a:lum bright="4000" contrast="2000"/>
          </a:blip>
          <a:srcRect/>
          <a:stretch>
            <a:fillRect/>
          </a:stretch>
        </p:blipFill>
        <p:spPr bwMode="auto">
          <a:xfrm>
            <a:off x="6811963" y="1752600"/>
            <a:ext cx="2332037" cy="1676400"/>
          </a:xfrm>
          <a:prstGeom prst="rect">
            <a:avLst/>
          </a:prstGeom>
          <a:noFill/>
          <a:ln w="9525">
            <a:noFill/>
            <a:miter lim="800000"/>
            <a:headEnd/>
            <a:tailEnd/>
          </a:ln>
        </p:spPr>
      </p:pic>
      <p:sp>
        <p:nvSpPr>
          <p:cNvPr id="12" name="Slide Number Placeholder 6"/>
          <p:cNvSpPr>
            <a:spLocks noGrp="1"/>
          </p:cNvSpPr>
          <p:nvPr>
            <p:ph type="sldNum" sz="quarter" idx="12"/>
          </p:nvPr>
        </p:nvSpPr>
        <p:spPr>
          <a:xfrm>
            <a:off x="8610600" y="6324600"/>
            <a:ext cx="381000" cy="365125"/>
          </a:xfrm>
        </p:spPr>
        <p:txBody>
          <a:bodyPr/>
          <a:lstStyle/>
          <a:p>
            <a:pPr algn="ctr">
              <a:defRPr/>
            </a:pPr>
            <a:fld id="{ED044261-F295-4144-AA02-887ADC457562}" type="slidenum">
              <a:rPr lang="en-US" sz="1400" b="1" smtClean="0">
                <a:solidFill>
                  <a:schemeClr val="bg1"/>
                </a:solidFill>
                <a:latin typeface="+mj-lt"/>
              </a:rPr>
              <a:pPr algn="ctr">
                <a:defRPr/>
              </a:pPr>
              <a:t>9</a:t>
            </a:fld>
            <a:endParaRPr lang="en-US" sz="1400" b="1" dirty="0">
              <a:solidFill>
                <a:schemeClr val="bg1"/>
              </a:solidFill>
              <a:latin typeface="+mj-lt"/>
            </a:endParaRPr>
          </a:p>
        </p:txBody>
      </p:sp>
      <p:pic>
        <p:nvPicPr>
          <p:cNvPr id="9223" name="Picture 5" descr="F:\DOKUMEN KANTOR\FOTO SURVEI DULLAH LAUT\dullah.jpg"/>
          <p:cNvPicPr>
            <a:picLocks noChangeAspect="1" noChangeArrowheads="1"/>
          </p:cNvPicPr>
          <p:nvPr/>
        </p:nvPicPr>
        <p:blipFill>
          <a:blip r:embed="rId6"/>
          <a:srcRect/>
          <a:stretch>
            <a:fillRect/>
          </a:stretch>
        </p:blipFill>
        <p:spPr bwMode="auto">
          <a:xfrm>
            <a:off x="0" y="4724400"/>
            <a:ext cx="9144000" cy="2133600"/>
          </a:xfrm>
          <a:prstGeom prst="rect">
            <a:avLst/>
          </a:prstGeom>
          <a:noFill/>
          <a:ln w="9525">
            <a:noFill/>
            <a:miter lim="800000"/>
            <a:headEnd/>
            <a:tailEnd/>
          </a:ln>
        </p:spPr>
      </p:pic>
      <p:sp>
        <p:nvSpPr>
          <p:cNvPr id="16" name="Title 1"/>
          <p:cNvSpPr txBox="1">
            <a:spLocks/>
          </p:cNvSpPr>
          <p:nvPr/>
        </p:nvSpPr>
        <p:spPr>
          <a:xfrm>
            <a:off x="457200" y="457200"/>
            <a:ext cx="4876800" cy="592774"/>
          </a:xfrm>
          <a:prstGeom prst="rect">
            <a:avLst/>
          </a:prstGeom>
          <a:solidFill>
            <a:schemeClr val="tx2"/>
          </a:solidFill>
          <a:scene3d>
            <a:camera prst="orthographicFront"/>
            <a:lightRig rig="threePt" dir="t"/>
          </a:scene3d>
          <a:sp3d>
            <a:bevelT/>
          </a:sp3d>
        </p:spPr>
        <p:txBody>
          <a:bodyPr lIns="0" rIns="0" bIns="0" anchor="b"/>
          <a:lstStyle/>
          <a:p>
            <a:pPr algn="ctr" fontAlgn="auto">
              <a:spcAft>
                <a:spcPts val="0"/>
              </a:spcAft>
              <a:defRPr/>
            </a:pPr>
            <a:r>
              <a:rPr lang="id-ID"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rPr>
              <a:t>Potensi Pulau-pulau Kecil</a:t>
            </a:r>
            <a:endParaRPr lang="en-US" sz="3200" b="1" dirty="0">
              <a:solidFill>
                <a:schemeClr val="bg1"/>
              </a:solidFill>
              <a:effectLst>
                <a:outerShdw blurRad="38100" dist="38100" dir="2700000" algn="tl">
                  <a:srgbClr val="000000">
                    <a:alpha val="43137"/>
                  </a:srgbClr>
                </a:outerShdw>
              </a:effectLst>
              <a:latin typeface=".VnArabia" pitchFamily="34" charset="0"/>
              <a:ea typeface="+mj-ea"/>
              <a:cs typeface="Andalus" pitchFamily="2" charset="-78"/>
            </a:endParaRPr>
          </a:p>
        </p:txBody>
      </p:sp>
      <p:sp>
        <p:nvSpPr>
          <p:cNvPr id="3" name="Content Placeholder 2"/>
          <p:cNvSpPr>
            <a:spLocks noGrp="1"/>
          </p:cNvSpPr>
          <p:nvPr>
            <p:ph idx="1"/>
          </p:nvPr>
        </p:nvSpPr>
        <p:spPr>
          <a:xfrm>
            <a:off x="533400" y="1237344"/>
            <a:ext cx="5410200" cy="3581400"/>
          </a:xfrm>
        </p:spPr>
        <p:txBody>
          <a:bodyPr>
            <a:noAutofit/>
          </a:bodyPr>
          <a:lstStyle/>
          <a:p>
            <a:pPr algn="just">
              <a:spcBef>
                <a:spcPts val="0"/>
              </a:spcBef>
              <a:buClr>
                <a:srgbClr val="002060"/>
              </a:buClr>
              <a:buFont typeface="Wingdings" pitchFamily="2" charset="2"/>
              <a:buChar char="§"/>
              <a:defRPr/>
            </a:pPr>
            <a:r>
              <a:rPr lang="en-US" sz="2200" b="1" dirty="0" smtClean="0">
                <a:latin typeface="+mj-lt"/>
                <a:cs typeface="Arial" pitchFamily="34" charset="0"/>
              </a:rPr>
              <a:t>Pusat keanekaragaman </a:t>
            </a:r>
            <a:r>
              <a:rPr lang="en-US" sz="2200" b="1" dirty="0" err="1" smtClean="0">
                <a:latin typeface="+mj-lt"/>
                <a:cs typeface="Arial" pitchFamily="34" charset="0"/>
              </a:rPr>
              <a:t>hayati</a:t>
            </a:r>
            <a:r>
              <a:rPr lang="en-US" sz="2200" b="1" dirty="0" smtClean="0">
                <a:latin typeface="+mj-lt"/>
                <a:cs typeface="Arial" pitchFamily="34" charset="0"/>
              </a:rPr>
              <a:t> </a:t>
            </a:r>
            <a:r>
              <a:rPr lang="en-US" sz="2200" b="1" dirty="0" err="1" smtClean="0">
                <a:latin typeface="+mj-lt"/>
                <a:cs typeface="Arial" pitchFamily="34" charset="0"/>
              </a:rPr>
              <a:t>laut</a:t>
            </a:r>
            <a:r>
              <a:rPr lang="id-ID" sz="2200" b="1" dirty="0" smtClean="0">
                <a:latin typeface="+mj-lt"/>
                <a:cs typeface="Arial" pitchFamily="34" charset="0"/>
              </a:rPr>
              <a:t>,</a:t>
            </a:r>
            <a:endParaRPr lang="en-US" sz="2200" b="1" dirty="0" smtClean="0">
              <a:latin typeface="+mj-lt"/>
              <a:cs typeface="Arial" pitchFamily="34" charset="0"/>
            </a:endParaRPr>
          </a:p>
          <a:p>
            <a:pPr algn="just">
              <a:spcBef>
                <a:spcPts val="0"/>
              </a:spcBef>
              <a:buClr>
                <a:srgbClr val="002060"/>
              </a:buClr>
              <a:buFont typeface="Wingdings" pitchFamily="2" charset="2"/>
              <a:buChar char="§"/>
              <a:defRPr/>
            </a:pPr>
            <a:r>
              <a:rPr lang="en-US" sz="2200" b="1" dirty="0" smtClean="0">
                <a:latin typeface="+mj-lt"/>
                <a:cs typeface="Arial" pitchFamily="34" charset="0"/>
              </a:rPr>
              <a:t>Pendukung sistem </a:t>
            </a:r>
            <a:r>
              <a:rPr lang="en-US" sz="2200" b="1" dirty="0" err="1" smtClean="0">
                <a:latin typeface="+mj-lt"/>
                <a:cs typeface="Arial" pitchFamily="34" charset="0"/>
              </a:rPr>
              <a:t>perikanan</a:t>
            </a:r>
            <a:r>
              <a:rPr lang="en-US" sz="2200" b="1" dirty="0" smtClean="0">
                <a:latin typeface="+mj-lt"/>
                <a:cs typeface="Arial" pitchFamily="34" charset="0"/>
              </a:rPr>
              <a:t> </a:t>
            </a:r>
            <a:r>
              <a:rPr lang="en-US" sz="2200" b="1" dirty="0" err="1" smtClean="0">
                <a:latin typeface="+mj-lt"/>
                <a:cs typeface="Arial" pitchFamily="34" charset="0"/>
              </a:rPr>
              <a:t>tangkap</a:t>
            </a:r>
            <a:r>
              <a:rPr lang="id-ID" sz="2200" b="1" dirty="0" smtClean="0">
                <a:latin typeface="+mj-lt"/>
                <a:cs typeface="Arial" pitchFamily="34" charset="0"/>
              </a:rPr>
              <a:t>,</a:t>
            </a:r>
            <a:endParaRPr lang="en-US" sz="2200" b="1" dirty="0" smtClean="0">
              <a:latin typeface="+mj-lt"/>
              <a:cs typeface="Arial" pitchFamily="34" charset="0"/>
            </a:endParaRPr>
          </a:p>
          <a:p>
            <a:pPr algn="just">
              <a:spcBef>
                <a:spcPts val="0"/>
              </a:spcBef>
              <a:buClr>
                <a:srgbClr val="002060"/>
              </a:buClr>
              <a:buFont typeface="Wingdings" pitchFamily="2" charset="2"/>
              <a:buChar char="§"/>
              <a:defRPr/>
            </a:pPr>
            <a:r>
              <a:rPr lang="en-US" sz="2200" b="1" dirty="0" smtClean="0">
                <a:latin typeface="+mj-lt"/>
                <a:cs typeface="Arial" pitchFamily="34" charset="0"/>
              </a:rPr>
              <a:t>Pengembangan areal budidaya laut (</a:t>
            </a:r>
            <a:r>
              <a:rPr lang="en-US" sz="2200" b="1" i="1" dirty="0" err="1" smtClean="0">
                <a:latin typeface="+mj-lt"/>
                <a:cs typeface="Arial" pitchFamily="34" charset="0"/>
              </a:rPr>
              <a:t>mariculture</a:t>
            </a:r>
            <a:r>
              <a:rPr lang="en-US" sz="2200" b="1" dirty="0" smtClean="0">
                <a:latin typeface="+mj-lt"/>
                <a:cs typeface="Arial" pitchFamily="34" charset="0"/>
              </a:rPr>
              <a:t>)</a:t>
            </a:r>
            <a:r>
              <a:rPr lang="id-ID" sz="2200" b="1" dirty="0" smtClean="0">
                <a:latin typeface="+mj-lt"/>
                <a:cs typeface="Arial" pitchFamily="34" charset="0"/>
              </a:rPr>
              <a:t>,</a:t>
            </a:r>
            <a:endParaRPr lang="en-US" sz="2200" b="1" dirty="0" smtClean="0">
              <a:latin typeface="+mj-lt"/>
              <a:cs typeface="Arial" pitchFamily="34" charset="0"/>
            </a:endParaRPr>
          </a:p>
          <a:p>
            <a:pPr algn="just">
              <a:spcBef>
                <a:spcPts val="0"/>
              </a:spcBef>
              <a:buClr>
                <a:srgbClr val="002060"/>
              </a:buClr>
              <a:buFont typeface="Wingdings" pitchFamily="2" charset="2"/>
              <a:buChar char="§"/>
              <a:defRPr/>
            </a:pPr>
            <a:r>
              <a:rPr lang="en-US" sz="2200" b="1" dirty="0" smtClean="0">
                <a:latin typeface="+mj-lt"/>
                <a:cs typeface="Arial" pitchFamily="34" charset="0"/>
              </a:rPr>
              <a:t>Pusat industri pengolahan </a:t>
            </a:r>
            <a:r>
              <a:rPr lang="en-US" sz="2200" b="1" dirty="0" err="1" smtClean="0">
                <a:latin typeface="+mj-lt"/>
                <a:cs typeface="Arial" pitchFamily="34" charset="0"/>
              </a:rPr>
              <a:t>berbasis</a:t>
            </a:r>
            <a:r>
              <a:rPr lang="en-US" sz="2200" b="1" dirty="0" smtClean="0">
                <a:latin typeface="+mj-lt"/>
                <a:cs typeface="Arial" pitchFamily="34" charset="0"/>
              </a:rPr>
              <a:t> </a:t>
            </a:r>
            <a:r>
              <a:rPr lang="en-US" sz="2200" b="1" dirty="0" err="1" smtClean="0">
                <a:latin typeface="+mj-lt"/>
                <a:cs typeface="Arial" pitchFamily="34" charset="0"/>
              </a:rPr>
              <a:t>sumberdaya</a:t>
            </a:r>
            <a:r>
              <a:rPr lang="id-ID" sz="2200" b="1" dirty="0" smtClean="0">
                <a:latin typeface="+mj-lt"/>
                <a:cs typeface="Arial" pitchFamily="34" charset="0"/>
              </a:rPr>
              <a:t> lokal,</a:t>
            </a:r>
            <a:endParaRPr lang="en-US" sz="2200" b="1" dirty="0" smtClean="0">
              <a:latin typeface="+mj-lt"/>
              <a:cs typeface="Arial" pitchFamily="34" charset="0"/>
            </a:endParaRPr>
          </a:p>
          <a:p>
            <a:pPr algn="just">
              <a:spcBef>
                <a:spcPts val="0"/>
              </a:spcBef>
              <a:buClr>
                <a:srgbClr val="002060"/>
              </a:buClr>
              <a:buFont typeface="Wingdings" pitchFamily="2" charset="2"/>
              <a:buChar char="§"/>
              <a:defRPr/>
            </a:pPr>
            <a:r>
              <a:rPr lang="en-US" sz="2200" b="1" dirty="0" smtClean="0">
                <a:latin typeface="+mj-lt"/>
                <a:cs typeface="Arial" pitchFamily="34" charset="0"/>
              </a:rPr>
              <a:t>Wisata bahari (</a:t>
            </a:r>
            <a:r>
              <a:rPr lang="en-US" sz="2200" b="1" i="1" dirty="0" smtClean="0">
                <a:latin typeface="+mj-lt"/>
                <a:cs typeface="Arial" pitchFamily="34" charset="0"/>
              </a:rPr>
              <a:t>diving, snorkling, fishing, surfing, sun-bathing, swimming</a:t>
            </a:r>
            <a:r>
              <a:rPr lang="en-US" sz="2200" b="1" dirty="0" smtClean="0">
                <a:latin typeface="+mj-lt"/>
                <a:cs typeface="Arial" pitchFamily="34" charset="0"/>
              </a:rPr>
              <a:t>).</a:t>
            </a:r>
          </a:p>
          <a:p>
            <a:pPr algn="just">
              <a:spcBef>
                <a:spcPts val="0"/>
              </a:spcBef>
              <a:buClr>
                <a:srgbClr val="002060"/>
              </a:buClr>
              <a:buFont typeface="Wingdings" pitchFamily="2" charset="2"/>
              <a:buChar char="§"/>
              <a:defRPr/>
            </a:pPr>
            <a:r>
              <a:rPr lang="en-US" sz="2200" b="1" dirty="0" smtClean="0">
                <a:latin typeface="+mj-lt"/>
                <a:cs typeface="Arial" pitchFamily="34" charset="0"/>
              </a:rPr>
              <a:t>Pusat pendidikan dan penelitian, </a:t>
            </a:r>
          </a:p>
          <a:p>
            <a:pPr algn="just">
              <a:spcBef>
                <a:spcPts val="0"/>
              </a:spcBef>
              <a:buClr>
                <a:srgbClr val="002060"/>
              </a:buClr>
              <a:buFont typeface="Wingdings" pitchFamily="2" charset="2"/>
              <a:buChar char="§"/>
              <a:defRPr/>
            </a:pPr>
            <a:r>
              <a:rPr lang="en-US" sz="2200" b="1" dirty="0" smtClean="0">
                <a:latin typeface="+mj-lt"/>
                <a:cs typeface="Arial" pitchFamily="34" charset="0"/>
              </a:rPr>
              <a:t>Pengembangan </a:t>
            </a:r>
            <a:r>
              <a:rPr lang="en-US" sz="2200" b="1" dirty="0" err="1" smtClean="0">
                <a:latin typeface="+mj-lt"/>
                <a:cs typeface="Arial" pitchFamily="34" charset="0"/>
              </a:rPr>
              <a:t>energi</a:t>
            </a:r>
            <a:r>
              <a:rPr lang="en-US" sz="2200" b="1" dirty="0" smtClean="0">
                <a:latin typeface="+mj-lt"/>
                <a:cs typeface="Arial" pitchFamily="34" charset="0"/>
              </a:rPr>
              <a:t> </a:t>
            </a:r>
            <a:r>
              <a:rPr lang="en-US" sz="2200" b="1" dirty="0" err="1" smtClean="0">
                <a:latin typeface="+mj-lt"/>
                <a:cs typeface="Arial" pitchFamily="34" charset="0"/>
              </a:rPr>
              <a:t>alternatif</a:t>
            </a:r>
            <a:r>
              <a:rPr lang="id-ID" sz="2200" b="1" dirty="0" smtClean="0">
                <a:latin typeface="+mj-lt"/>
                <a:cs typeface="Arial" pitchFamily="34" charset="0"/>
              </a:rPr>
              <a:t> </a:t>
            </a:r>
            <a:r>
              <a:rPr lang="en-US" sz="2200" b="1" dirty="0" err="1" smtClean="0">
                <a:latin typeface="+mj-lt"/>
                <a:cs typeface="Arial" pitchFamily="34" charset="0"/>
              </a:rPr>
              <a:t>terbarukan</a:t>
            </a:r>
            <a:r>
              <a:rPr lang="en-US" sz="2200" b="1" dirty="0" smtClean="0">
                <a:latin typeface="+mj-lt"/>
                <a:cs typeface="Arial" pitchFamily="34" charset="0"/>
              </a:rPr>
              <a:t>,</a:t>
            </a:r>
            <a:endParaRPr lang="id-ID" sz="2200" b="1" dirty="0" smtClean="0">
              <a:latin typeface="+mj-lt"/>
              <a:cs typeface="Arial" pitchFamily="34" charset="0"/>
            </a:endParaRPr>
          </a:p>
          <a:p>
            <a:pPr algn="just">
              <a:spcBef>
                <a:spcPts val="0"/>
              </a:spcBef>
              <a:buClr>
                <a:srgbClr val="002060"/>
              </a:buClr>
              <a:buFont typeface="Wingdings" pitchFamily="2" charset="2"/>
              <a:buChar char="§"/>
              <a:defRPr/>
            </a:pPr>
            <a:r>
              <a:rPr lang="id-ID" sz="2200" b="1" dirty="0" smtClean="0">
                <a:latin typeface="+mj-lt"/>
                <a:cs typeface="Arial" pitchFamily="34" charset="0"/>
              </a:rPr>
              <a:t>Pengembangan jasa-jasa kemaritiman, dll.</a:t>
            </a:r>
            <a:endParaRPr lang="en-US" sz="2200" b="1" dirty="0" smtClean="0">
              <a:latin typeface="+mj-lt"/>
              <a:cs typeface="Arial" pitchFamily="34" charset="0"/>
            </a:endParaRPr>
          </a:p>
          <a:p>
            <a:pPr>
              <a:buClr>
                <a:srgbClr val="002060"/>
              </a:buClr>
              <a:buFont typeface="Wingdings" pitchFamily="2" charset="2"/>
              <a:buChar char="§"/>
              <a:defRPr/>
            </a:pPr>
            <a:endParaRPr lang="en-US" sz="2200" b="1" dirty="0" smtClean="0">
              <a:latin typeface="+mj-lt"/>
              <a:cs typeface="Arial" pitchFamily="34" charset="0"/>
            </a:endParaRPr>
          </a:p>
        </p:txBody>
      </p:sp>
    </p:spTree>
  </p:cSld>
  <p:clrMapOvr>
    <a:masterClrMapping/>
  </p:clrMapOvr>
  <p:transition spd="med">
    <p:wheel spokes="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1940</TotalTime>
  <Words>2439</Words>
  <Application>Microsoft Office PowerPoint</Application>
  <PresentationFormat>On-screen Show (4:3)</PresentationFormat>
  <Paragraphs>463</Paragraphs>
  <Slides>41</Slides>
  <Notes>3</Notes>
  <HiddenSlides>0</HiddenSlides>
  <MMClips>0</MMClips>
  <ScaleCrop>false</ScaleCrop>
  <HeadingPairs>
    <vt:vector size="4" baseType="variant">
      <vt:variant>
        <vt:lpstr>Theme</vt:lpstr>
      </vt:variant>
      <vt:variant>
        <vt:i4>6</vt:i4>
      </vt:variant>
      <vt:variant>
        <vt:lpstr>Slide Titles</vt:lpstr>
      </vt:variant>
      <vt:variant>
        <vt:i4>41</vt:i4>
      </vt:variant>
    </vt:vector>
  </HeadingPairs>
  <TitlesOfParts>
    <vt:vector size="47" baseType="lpstr">
      <vt:lpstr>Office Theme</vt:lpstr>
      <vt:lpstr>1_Office Theme</vt:lpstr>
      <vt:lpstr>2_Office Theme</vt:lpstr>
      <vt:lpstr>3_Office Theme</vt:lpstr>
      <vt:lpstr>4_Office Theme</vt:lpstr>
      <vt:lpstr>10_Office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TERIMA KASIH</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KP3K</dc:creator>
  <cp:lastModifiedBy>acer</cp:lastModifiedBy>
  <cp:revision>132</cp:revision>
  <cp:lastPrinted>2015-04-08T04:12:28Z</cp:lastPrinted>
  <dcterms:created xsi:type="dcterms:W3CDTF">2015-02-23T03:55:50Z</dcterms:created>
  <dcterms:modified xsi:type="dcterms:W3CDTF">2015-06-24T01:53:09Z</dcterms:modified>
</cp:coreProperties>
</file>